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313" r:id="rId3"/>
    <p:sldId id="294" r:id="rId4"/>
    <p:sldId id="299" r:id="rId5"/>
    <p:sldId id="258" r:id="rId6"/>
    <p:sldId id="295" r:id="rId7"/>
    <p:sldId id="301" r:id="rId8"/>
    <p:sldId id="306" r:id="rId9"/>
    <p:sldId id="305" r:id="rId10"/>
    <p:sldId id="303" r:id="rId11"/>
    <p:sldId id="304" r:id="rId12"/>
    <p:sldId id="297" r:id="rId13"/>
    <p:sldId id="308" r:id="rId14"/>
    <p:sldId id="309" r:id="rId15"/>
    <p:sldId id="310" r:id="rId16"/>
    <p:sldId id="311" r:id="rId17"/>
    <p:sldId id="312" r:id="rId18"/>
    <p:sldId id="296" r:id="rId19"/>
    <p:sldId id="300" r:id="rId20"/>
    <p:sldId id="273" r:id="rId21"/>
    <p:sldId id="275" r:id="rId22"/>
    <p:sldId id="276" r:id="rId23"/>
    <p:sldId id="287" r:id="rId24"/>
    <p:sldId id="288" r:id="rId25"/>
    <p:sldId id="289" r:id="rId26"/>
    <p:sldId id="290" r:id="rId27"/>
    <p:sldId id="291" r:id="rId28"/>
    <p:sldId id="292" r:id="rId29"/>
    <p:sldId id="293" r:id="rId30"/>
    <p:sldId id="307" r:id="rId31"/>
    <p:sldId id="265"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18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67D476-410E-4BE1-BC63-5EB2EEC6DC2B}" type="doc">
      <dgm:prSet loTypeId="urn:microsoft.com/office/officeart/2005/8/layout/pyramid2" loCatId="pyramid" qsTypeId="urn:microsoft.com/office/officeart/2005/8/quickstyle/simple1" qsCatId="simple" csTypeId="urn:microsoft.com/office/officeart/2005/8/colors/colorful2" csCatId="colorful" phldr="1"/>
      <dgm:spPr/>
    </dgm:pt>
    <dgm:pt modelId="{73D7052F-B6F8-4AB8-A07F-89AAF56F17F2}">
      <dgm:prSet phldrT="[Text]"/>
      <dgm:spPr/>
      <dgm:t>
        <a:bodyPr/>
        <a:lstStyle/>
        <a:p>
          <a:r>
            <a:rPr lang="en-US" dirty="0"/>
            <a:t>Questions?</a:t>
          </a:r>
        </a:p>
      </dgm:t>
    </dgm:pt>
    <dgm:pt modelId="{E4D60D9E-9B0F-4E77-8D82-5DA9E1F066E1}" type="parTrans" cxnId="{56526A11-65A5-4E22-B8F5-03AC965A3D8A}">
      <dgm:prSet/>
      <dgm:spPr/>
      <dgm:t>
        <a:bodyPr/>
        <a:lstStyle/>
        <a:p>
          <a:endParaRPr lang="en-US"/>
        </a:p>
      </dgm:t>
    </dgm:pt>
    <dgm:pt modelId="{111E60AE-6B71-4DB5-AF86-884B38880686}" type="sibTrans" cxnId="{56526A11-65A5-4E22-B8F5-03AC965A3D8A}">
      <dgm:prSet/>
      <dgm:spPr/>
      <dgm:t>
        <a:bodyPr/>
        <a:lstStyle/>
        <a:p>
          <a:endParaRPr lang="en-US"/>
        </a:p>
      </dgm:t>
    </dgm:pt>
    <dgm:pt modelId="{95099F27-E91F-4A07-A05D-83E5C849763A}">
      <dgm:prSet phldrT="[Text]"/>
      <dgm:spPr/>
      <dgm:t>
        <a:bodyPr/>
        <a:lstStyle/>
        <a:p>
          <a:r>
            <a:rPr lang="en-US" dirty="0"/>
            <a:t>Comments</a:t>
          </a:r>
        </a:p>
      </dgm:t>
    </dgm:pt>
    <dgm:pt modelId="{1060C69D-3622-45A2-B9DF-77D87BADCBEC}" type="parTrans" cxnId="{BF16F923-D3F5-413A-8F44-CCD3E19EEBE1}">
      <dgm:prSet/>
      <dgm:spPr/>
      <dgm:t>
        <a:bodyPr/>
        <a:lstStyle/>
        <a:p>
          <a:endParaRPr lang="en-US"/>
        </a:p>
      </dgm:t>
    </dgm:pt>
    <dgm:pt modelId="{9FBC6BBF-6518-492F-9591-2A5265EEF7F5}" type="sibTrans" cxnId="{BF16F923-D3F5-413A-8F44-CCD3E19EEBE1}">
      <dgm:prSet/>
      <dgm:spPr/>
      <dgm:t>
        <a:bodyPr/>
        <a:lstStyle/>
        <a:p>
          <a:endParaRPr lang="en-US"/>
        </a:p>
      </dgm:t>
    </dgm:pt>
    <dgm:pt modelId="{2783CCE1-1129-4876-9283-6FF936888B61}">
      <dgm:prSet phldrT="[Text]"/>
      <dgm:spPr/>
      <dgm:t>
        <a:bodyPr/>
        <a:lstStyle/>
        <a:p>
          <a:r>
            <a:rPr lang="en-US" dirty="0"/>
            <a:t>Recommendations</a:t>
          </a:r>
        </a:p>
      </dgm:t>
    </dgm:pt>
    <dgm:pt modelId="{D663AA0D-E6A0-4064-A95B-9A08B19E9496}" type="parTrans" cxnId="{0088F1E1-22C2-447C-B24B-F0310CD2CFA2}">
      <dgm:prSet/>
      <dgm:spPr/>
      <dgm:t>
        <a:bodyPr/>
        <a:lstStyle/>
        <a:p>
          <a:endParaRPr lang="en-US"/>
        </a:p>
      </dgm:t>
    </dgm:pt>
    <dgm:pt modelId="{3121C34D-2231-4874-BF27-967699238D38}" type="sibTrans" cxnId="{0088F1E1-22C2-447C-B24B-F0310CD2CFA2}">
      <dgm:prSet/>
      <dgm:spPr/>
      <dgm:t>
        <a:bodyPr/>
        <a:lstStyle/>
        <a:p>
          <a:endParaRPr lang="en-US"/>
        </a:p>
      </dgm:t>
    </dgm:pt>
    <dgm:pt modelId="{4F4B20DF-0AEF-4612-9C53-BAC597831521}" type="pres">
      <dgm:prSet presAssocID="{0C67D476-410E-4BE1-BC63-5EB2EEC6DC2B}" presName="compositeShape" presStyleCnt="0">
        <dgm:presLayoutVars>
          <dgm:dir/>
          <dgm:resizeHandles/>
        </dgm:presLayoutVars>
      </dgm:prSet>
      <dgm:spPr/>
    </dgm:pt>
    <dgm:pt modelId="{BE49B34A-5AD7-4F22-ABA3-59A0955437E4}" type="pres">
      <dgm:prSet presAssocID="{0C67D476-410E-4BE1-BC63-5EB2EEC6DC2B}" presName="pyramid" presStyleLbl="node1" presStyleIdx="0" presStyleCnt="1" custAng="0" custScaleX="69520" custScaleY="96214" custLinFactNeighborX="-17479" custLinFactNeighborY="-1142"/>
      <dgm:spPr>
        <a:solidFill>
          <a:schemeClr val="accent3">
            <a:lumMod val="75000"/>
          </a:schemeClr>
        </a:solidFill>
      </dgm:spPr>
    </dgm:pt>
    <dgm:pt modelId="{AA8E31D3-2CDF-4E86-9CAC-5C683D93F16F}" type="pres">
      <dgm:prSet presAssocID="{0C67D476-410E-4BE1-BC63-5EB2EEC6DC2B}" presName="theList" presStyleCnt="0"/>
      <dgm:spPr/>
    </dgm:pt>
    <dgm:pt modelId="{148F3A16-322D-455E-AFE6-F756784B1720}" type="pres">
      <dgm:prSet presAssocID="{73D7052F-B6F8-4AB8-A07F-89AAF56F17F2}" presName="aNode" presStyleLbl="fgAcc1" presStyleIdx="0" presStyleCnt="3" custLinFactY="-13162" custLinFactNeighborX="-78764" custLinFactNeighborY="-100000">
        <dgm:presLayoutVars>
          <dgm:bulletEnabled val="1"/>
        </dgm:presLayoutVars>
      </dgm:prSet>
      <dgm:spPr/>
    </dgm:pt>
    <dgm:pt modelId="{DD80D6CE-F454-4570-997C-2CB8FC26E992}" type="pres">
      <dgm:prSet presAssocID="{73D7052F-B6F8-4AB8-A07F-89AAF56F17F2}" presName="aSpace" presStyleCnt="0"/>
      <dgm:spPr/>
    </dgm:pt>
    <dgm:pt modelId="{3885A3EE-8223-4022-8B59-DA891B9C0DA3}" type="pres">
      <dgm:prSet presAssocID="{95099F27-E91F-4A07-A05D-83E5C849763A}" presName="aNode" presStyleLbl="fgAcc1" presStyleIdx="1" presStyleCnt="3" custLinFactNeighborX="-79442" custLinFactNeighborY="-45365">
        <dgm:presLayoutVars>
          <dgm:bulletEnabled val="1"/>
        </dgm:presLayoutVars>
      </dgm:prSet>
      <dgm:spPr/>
    </dgm:pt>
    <dgm:pt modelId="{1C4F2DB6-6C74-436C-A7C0-CF9EE6AEE1C7}" type="pres">
      <dgm:prSet presAssocID="{95099F27-E91F-4A07-A05D-83E5C849763A}" presName="aSpace" presStyleCnt="0"/>
      <dgm:spPr/>
    </dgm:pt>
    <dgm:pt modelId="{44FD867C-C6C4-48B9-A0BD-516E781DF6E9}" type="pres">
      <dgm:prSet presAssocID="{2783CCE1-1129-4876-9283-6FF936888B61}" presName="aNode" presStyleLbl="fgAcc1" presStyleIdx="2" presStyleCnt="3" custLinFactY="7571" custLinFactNeighborX="-79442" custLinFactNeighborY="100000">
        <dgm:presLayoutVars>
          <dgm:bulletEnabled val="1"/>
        </dgm:presLayoutVars>
      </dgm:prSet>
      <dgm:spPr/>
    </dgm:pt>
    <dgm:pt modelId="{BEB69B7D-9E26-4697-BA31-23B271D5B5CB}" type="pres">
      <dgm:prSet presAssocID="{2783CCE1-1129-4876-9283-6FF936888B61}" presName="aSpace" presStyleCnt="0"/>
      <dgm:spPr/>
    </dgm:pt>
  </dgm:ptLst>
  <dgm:cxnLst>
    <dgm:cxn modelId="{56526A11-65A5-4E22-B8F5-03AC965A3D8A}" srcId="{0C67D476-410E-4BE1-BC63-5EB2EEC6DC2B}" destId="{73D7052F-B6F8-4AB8-A07F-89AAF56F17F2}" srcOrd="0" destOrd="0" parTransId="{E4D60D9E-9B0F-4E77-8D82-5DA9E1F066E1}" sibTransId="{111E60AE-6B71-4DB5-AF86-884B38880686}"/>
    <dgm:cxn modelId="{BF16F923-D3F5-413A-8F44-CCD3E19EEBE1}" srcId="{0C67D476-410E-4BE1-BC63-5EB2EEC6DC2B}" destId="{95099F27-E91F-4A07-A05D-83E5C849763A}" srcOrd="1" destOrd="0" parTransId="{1060C69D-3622-45A2-B9DF-77D87BADCBEC}" sibTransId="{9FBC6BBF-6518-492F-9591-2A5265EEF7F5}"/>
    <dgm:cxn modelId="{57071636-AEDF-4E33-AD3B-AC7E6EEE3103}" type="presOf" srcId="{0C67D476-410E-4BE1-BC63-5EB2EEC6DC2B}" destId="{4F4B20DF-0AEF-4612-9C53-BAC597831521}" srcOrd="0" destOrd="0" presId="urn:microsoft.com/office/officeart/2005/8/layout/pyramid2"/>
    <dgm:cxn modelId="{D7BC1351-D151-4B3E-8CCB-00DF084E7DD0}" type="presOf" srcId="{95099F27-E91F-4A07-A05D-83E5C849763A}" destId="{3885A3EE-8223-4022-8B59-DA891B9C0DA3}" srcOrd="0" destOrd="0" presId="urn:microsoft.com/office/officeart/2005/8/layout/pyramid2"/>
    <dgm:cxn modelId="{C730E474-BCD4-41C1-BA28-CA488A52FDBD}" type="presOf" srcId="{73D7052F-B6F8-4AB8-A07F-89AAF56F17F2}" destId="{148F3A16-322D-455E-AFE6-F756784B1720}" srcOrd="0" destOrd="0" presId="urn:microsoft.com/office/officeart/2005/8/layout/pyramid2"/>
    <dgm:cxn modelId="{853A27CF-EA0B-4D62-81FC-662DB66514FA}" type="presOf" srcId="{2783CCE1-1129-4876-9283-6FF936888B61}" destId="{44FD867C-C6C4-48B9-A0BD-516E781DF6E9}" srcOrd="0" destOrd="0" presId="urn:microsoft.com/office/officeart/2005/8/layout/pyramid2"/>
    <dgm:cxn modelId="{0088F1E1-22C2-447C-B24B-F0310CD2CFA2}" srcId="{0C67D476-410E-4BE1-BC63-5EB2EEC6DC2B}" destId="{2783CCE1-1129-4876-9283-6FF936888B61}" srcOrd="2" destOrd="0" parTransId="{D663AA0D-E6A0-4064-A95B-9A08B19E9496}" sibTransId="{3121C34D-2231-4874-BF27-967699238D38}"/>
    <dgm:cxn modelId="{1168E109-1C5B-43CB-9902-89E90FE0CD77}" type="presParOf" srcId="{4F4B20DF-0AEF-4612-9C53-BAC597831521}" destId="{BE49B34A-5AD7-4F22-ABA3-59A0955437E4}" srcOrd="0" destOrd="0" presId="urn:microsoft.com/office/officeart/2005/8/layout/pyramid2"/>
    <dgm:cxn modelId="{C282C0B8-FA14-448A-AF2D-12E56C1FE203}" type="presParOf" srcId="{4F4B20DF-0AEF-4612-9C53-BAC597831521}" destId="{AA8E31D3-2CDF-4E86-9CAC-5C683D93F16F}" srcOrd="1" destOrd="0" presId="urn:microsoft.com/office/officeart/2005/8/layout/pyramid2"/>
    <dgm:cxn modelId="{4DAA0BFB-8641-4E6D-A660-DF589A164EE3}" type="presParOf" srcId="{AA8E31D3-2CDF-4E86-9CAC-5C683D93F16F}" destId="{148F3A16-322D-455E-AFE6-F756784B1720}" srcOrd="0" destOrd="0" presId="urn:microsoft.com/office/officeart/2005/8/layout/pyramid2"/>
    <dgm:cxn modelId="{5674BF10-9AC0-400B-AA74-5C59D5135EC7}" type="presParOf" srcId="{AA8E31D3-2CDF-4E86-9CAC-5C683D93F16F}" destId="{DD80D6CE-F454-4570-997C-2CB8FC26E992}" srcOrd="1" destOrd="0" presId="urn:microsoft.com/office/officeart/2005/8/layout/pyramid2"/>
    <dgm:cxn modelId="{FB55658C-AB5C-42E2-97D0-16291C085B86}" type="presParOf" srcId="{AA8E31D3-2CDF-4E86-9CAC-5C683D93F16F}" destId="{3885A3EE-8223-4022-8B59-DA891B9C0DA3}" srcOrd="2" destOrd="0" presId="urn:microsoft.com/office/officeart/2005/8/layout/pyramid2"/>
    <dgm:cxn modelId="{3B337961-5BCA-480D-B965-F677D94BD17B}" type="presParOf" srcId="{AA8E31D3-2CDF-4E86-9CAC-5C683D93F16F}" destId="{1C4F2DB6-6C74-436C-A7C0-CF9EE6AEE1C7}" srcOrd="3" destOrd="0" presId="urn:microsoft.com/office/officeart/2005/8/layout/pyramid2"/>
    <dgm:cxn modelId="{305B86A5-5683-4F76-8AE6-AF27D46CC545}" type="presParOf" srcId="{AA8E31D3-2CDF-4E86-9CAC-5C683D93F16F}" destId="{44FD867C-C6C4-48B9-A0BD-516E781DF6E9}" srcOrd="4" destOrd="0" presId="urn:microsoft.com/office/officeart/2005/8/layout/pyramid2"/>
    <dgm:cxn modelId="{E34967F3-C61E-42BF-B37A-F0418B49A410}" type="presParOf" srcId="{AA8E31D3-2CDF-4E86-9CAC-5C683D93F16F}" destId="{BEB69B7D-9E26-4697-BA31-23B271D5B5CB}"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49B34A-5AD7-4F22-ABA3-59A0955437E4}">
      <dsp:nvSpPr>
        <dsp:cNvPr id="0" name=""/>
        <dsp:cNvSpPr/>
      </dsp:nvSpPr>
      <dsp:spPr>
        <a:xfrm>
          <a:off x="193588" y="43718"/>
          <a:ext cx="4047011" cy="5600966"/>
        </a:xfrm>
        <a:prstGeom prst="triangl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8F3A16-322D-455E-AFE6-F756784B1720}">
      <dsp:nvSpPr>
        <dsp:cNvPr id="0" name=""/>
        <dsp:cNvSpPr/>
      </dsp:nvSpPr>
      <dsp:spPr>
        <a:xfrm>
          <a:off x="254269" y="231634"/>
          <a:ext cx="3783885" cy="1378025"/>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Questions?</a:t>
          </a:r>
        </a:p>
      </dsp:txBody>
      <dsp:txXfrm>
        <a:off x="321539" y="298904"/>
        <a:ext cx="3649345" cy="1243485"/>
      </dsp:txXfrm>
    </dsp:sp>
    <dsp:sp modelId="{3885A3EE-8223-4022-8B59-DA891B9C0DA3}">
      <dsp:nvSpPr>
        <dsp:cNvPr id="0" name=""/>
        <dsp:cNvSpPr/>
      </dsp:nvSpPr>
      <dsp:spPr>
        <a:xfrm>
          <a:off x="228615" y="2057399"/>
          <a:ext cx="3783885" cy="1378025"/>
        </a:xfrm>
        <a:prstGeom prst="roundRect">
          <a:avLst/>
        </a:prstGeom>
        <a:solidFill>
          <a:schemeClr val="lt1">
            <a:alpha val="90000"/>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Comments</a:t>
          </a:r>
        </a:p>
      </dsp:txBody>
      <dsp:txXfrm>
        <a:off x="295885" y="2124669"/>
        <a:ext cx="3649345" cy="1243485"/>
      </dsp:txXfrm>
    </dsp:sp>
    <dsp:sp modelId="{44FD867C-C6C4-48B9-A0BD-516E781DF6E9}">
      <dsp:nvSpPr>
        <dsp:cNvPr id="0" name=""/>
        <dsp:cNvSpPr/>
      </dsp:nvSpPr>
      <dsp:spPr>
        <a:xfrm>
          <a:off x="228615" y="3962404"/>
          <a:ext cx="3783885" cy="1378025"/>
        </a:xfrm>
        <a:prstGeom prst="roundRect">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Recommendations</a:t>
          </a:r>
        </a:p>
      </dsp:txBody>
      <dsp:txXfrm>
        <a:off x="295885" y="4029674"/>
        <a:ext cx="3649345" cy="1243485"/>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86E7040-D8F9-46AB-93CE-AF161C1219E4}" type="datetimeFigureOut">
              <a:rPr lang="en-US" smtClean="0"/>
              <a:t>5/19/2023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A9CB84C-1CE5-4513-97D1-54777CBD3EC1}" type="slidenum">
              <a:rPr lang="en-US" smtClean="0"/>
              <a:t>‹#›</a:t>
            </a:fld>
            <a:endParaRPr lang="en-US" dirty="0"/>
          </a:p>
        </p:txBody>
      </p:sp>
    </p:spTree>
    <p:extLst>
      <p:ext uri="{BB962C8B-B14F-4D97-AF65-F5344CB8AC3E}">
        <p14:creationId xmlns:p14="http://schemas.microsoft.com/office/powerpoint/2010/main" val="2361187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9CB84C-1CE5-4513-97D1-54777CBD3EC1}" type="slidenum">
              <a:rPr lang="en-US" smtClean="0"/>
              <a:t>21</a:t>
            </a:fld>
            <a:endParaRPr lang="en-US" dirty="0"/>
          </a:p>
        </p:txBody>
      </p:sp>
    </p:spTree>
    <p:extLst>
      <p:ext uri="{BB962C8B-B14F-4D97-AF65-F5344CB8AC3E}">
        <p14:creationId xmlns:p14="http://schemas.microsoft.com/office/powerpoint/2010/main" val="1711439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a:t>
            </a:r>
          </a:p>
        </p:txBody>
      </p:sp>
      <p:sp>
        <p:nvSpPr>
          <p:cNvPr id="4" name="Slide Number Placeholder 3"/>
          <p:cNvSpPr>
            <a:spLocks noGrp="1"/>
          </p:cNvSpPr>
          <p:nvPr>
            <p:ph type="sldNum" sz="quarter" idx="5"/>
          </p:nvPr>
        </p:nvSpPr>
        <p:spPr/>
        <p:txBody>
          <a:bodyPr/>
          <a:lstStyle/>
          <a:p>
            <a:fld id="{2A9CB84C-1CE5-4513-97D1-54777CBD3EC1}" type="slidenum">
              <a:rPr lang="en-US" smtClean="0"/>
              <a:t>22</a:t>
            </a:fld>
            <a:endParaRPr lang="en-US" dirty="0"/>
          </a:p>
        </p:txBody>
      </p:sp>
    </p:spTree>
    <p:extLst>
      <p:ext uri="{BB962C8B-B14F-4D97-AF65-F5344CB8AC3E}">
        <p14:creationId xmlns:p14="http://schemas.microsoft.com/office/powerpoint/2010/main" val="3921012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9CB84C-1CE5-4513-97D1-54777CBD3EC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3563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9CB84C-1CE5-4513-97D1-54777CBD3EC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2629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9CB84C-1CE5-4513-97D1-54777CBD3EC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5486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9CB84C-1CE5-4513-97D1-54777CBD3EC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9181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9CB84C-1CE5-4513-97D1-54777CBD3EC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3716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9CB84C-1CE5-4513-97D1-54777CBD3EC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9299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9CB84C-1CE5-4513-97D1-54777CBD3EC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7563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E40A221-C0E6-4C77-BC42-5FFFC05EB0C7}" type="datetimeFigureOut">
              <a:rPr lang="en-US" smtClean="0"/>
              <a:t>5/19/2023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31CF8B-4BAF-4769-A5B9-155243BF90DA}" type="slidenum">
              <a:rPr lang="en-US" smtClean="0"/>
              <a:t>‹#›</a:t>
            </a:fld>
            <a:endParaRPr lang="en-US" dirty="0"/>
          </a:p>
        </p:txBody>
      </p:sp>
    </p:spTree>
    <p:extLst>
      <p:ext uri="{BB962C8B-B14F-4D97-AF65-F5344CB8AC3E}">
        <p14:creationId xmlns:p14="http://schemas.microsoft.com/office/powerpoint/2010/main" val="1051489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40A221-C0E6-4C77-BC42-5FFFC05EB0C7}" type="datetimeFigureOut">
              <a:rPr lang="en-US" smtClean="0"/>
              <a:t>5/19/2023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31CF8B-4BAF-4769-A5B9-155243BF90DA}" type="slidenum">
              <a:rPr lang="en-US" smtClean="0"/>
              <a:t>‹#›</a:t>
            </a:fld>
            <a:endParaRPr lang="en-US" dirty="0"/>
          </a:p>
        </p:txBody>
      </p:sp>
    </p:spTree>
    <p:extLst>
      <p:ext uri="{BB962C8B-B14F-4D97-AF65-F5344CB8AC3E}">
        <p14:creationId xmlns:p14="http://schemas.microsoft.com/office/powerpoint/2010/main" val="370857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40A221-C0E6-4C77-BC42-5FFFC05EB0C7}" type="datetimeFigureOut">
              <a:rPr lang="en-US" smtClean="0"/>
              <a:t>5/19/2023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31CF8B-4BAF-4769-A5B9-155243BF90DA}" type="slidenum">
              <a:rPr lang="en-US" smtClean="0"/>
              <a:t>‹#›</a:t>
            </a:fld>
            <a:endParaRPr lang="en-US" dirty="0"/>
          </a:p>
        </p:txBody>
      </p:sp>
    </p:spTree>
    <p:extLst>
      <p:ext uri="{BB962C8B-B14F-4D97-AF65-F5344CB8AC3E}">
        <p14:creationId xmlns:p14="http://schemas.microsoft.com/office/powerpoint/2010/main" val="3271001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40A221-C0E6-4C77-BC42-5FFFC05EB0C7}" type="datetimeFigureOut">
              <a:rPr lang="en-US" smtClean="0"/>
              <a:t>5/19/2023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31CF8B-4BAF-4769-A5B9-155243BF90DA}" type="slidenum">
              <a:rPr lang="en-US" smtClean="0"/>
              <a:t>‹#›</a:t>
            </a:fld>
            <a:endParaRPr lang="en-US" dirty="0"/>
          </a:p>
        </p:txBody>
      </p:sp>
    </p:spTree>
    <p:extLst>
      <p:ext uri="{BB962C8B-B14F-4D97-AF65-F5344CB8AC3E}">
        <p14:creationId xmlns:p14="http://schemas.microsoft.com/office/powerpoint/2010/main" val="918655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40A221-C0E6-4C77-BC42-5FFFC05EB0C7}" type="datetimeFigureOut">
              <a:rPr lang="en-US" smtClean="0"/>
              <a:t>5/19/2023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31CF8B-4BAF-4769-A5B9-155243BF90DA}" type="slidenum">
              <a:rPr lang="en-US" smtClean="0"/>
              <a:t>‹#›</a:t>
            </a:fld>
            <a:endParaRPr lang="en-US" dirty="0"/>
          </a:p>
        </p:txBody>
      </p:sp>
    </p:spTree>
    <p:extLst>
      <p:ext uri="{BB962C8B-B14F-4D97-AF65-F5344CB8AC3E}">
        <p14:creationId xmlns:p14="http://schemas.microsoft.com/office/powerpoint/2010/main" val="2220170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E40A221-C0E6-4C77-BC42-5FFFC05EB0C7}" type="datetimeFigureOut">
              <a:rPr lang="en-US" smtClean="0"/>
              <a:t>5/19/2023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31CF8B-4BAF-4769-A5B9-155243BF90DA}" type="slidenum">
              <a:rPr lang="en-US" smtClean="0"/>
              <a:t>‹#›</a:t>
            </a:fld>
            <a:endParaRPr lang="en-US" dirty="0"/>
          </a:p>
        </p:txBody>
      </p:sp>
    </p:spTree>
    <p:extLst>
      <p:ext uri="{BB962C8B-B14F-4D97-AF65-F5344CB8AC3E}">
        <p14:creationId xmlns:p14="http://schemas.microsoft.com/office/powerpoint/2010/main" val="321312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E40A221-C0E6-4C77-BC42-5FFFC05EB0C7}" type="datetimeFigureOut">
              <a:rPr lang="en-US" smtClean="0"/>
              <a:t>5/19/2023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E31CF8B-4BAF-4769-A5B9-155243BF90DA}" type="slidenum">
              <a:rPr lang="en-US" smtClean="0"/>
              <a:t>‹#›</a:t>
            </a:fld>
            <a:endParaRPr lang="en-US" dirty="0"/>
          </a:p>
        </p:txBody>
      </p:sp>
    </p:spTree>
    <p:extLst>
      <p:ext uri="{BB962C8B-B14F-4D97-AF65-F5344CB8AC3E}">
        <p14:creationId xmlns:p14="http://schemas.microsoft.com/office/powerpoint/2010/main" val="27931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40A221-C0E6-4C77-BC42-5FFFC05EB0C7}" type="datetimeFigureOut">
              <a:rPr lang="en-US" smtClean="0"/>
              <a:t>5/19/2023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31CF8B-4BAF-4769-A5B9-155243BF90DA}" type="slidenum">
              <a:rPr lang="en-US" smtClean="0"/>
              <a:t>‹#›</a:t>
            </a:fld>
            <a:endParaRPr lang="en-US" dirty="0"/>
          </a:p>
        </p:txBody>
      </p:sp>
    </p:spTree>
    <p:extLst>
      <p:ext uri="{BB962C8B-B14F-4D97-AF65-F5344CB8AC3E}">
        <p14:creationId xmlns:p14="http://schemas.microsoft.com/office/powerpoint/2010/main" val="4231289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40A221-C0E6-4C77-BC42-5FFFC05EB0C7}" type="datetimeFigureOut">
              <a:rPr lang="en-US" smtClean="0"/>
              <a:t>5/19/2023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E31CF8B-4BAF-4769-A5B9-155243BF90DA}" type="slidenum">
              <a:rPr lang="en-US" smtClean="0"/>
              <a:t>‹#›</a:t>
            </a:fld>
            <a:endParaRPr lang="en-US" dirty="0"/>
          </a:p>
        </p:txBody>
      </p:sp>
    </p:spTree>
    <p:extLst>
      <p:ext uri="{BB962C8B-B14F-4D97-AF65-F5344CB8AC3E}">
        <p14:creationId xmlns:p14="http://schemas.microsoft.com/office/powerpoint/2010/main" val="3984472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40A221-C0E6-4C77-BC42-5FFFC05EB0C7}" type="datetimeFigureOut">
              <a:rPr lang="en-US" smtClean="0"/>
              <a:t>5/19/2023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31CF8B-4BAF-4769-A5B9-155243BF90DA}" type="slidenum">
              <a:rPr lang="en-US" smtClean="0"/>
              <a:t>‹#›</a:t>
            </a:fld>
            <a:endParaRPr lang="en-US" dirty="0"/>
          </a:p>
        </p:txBody>
      </p:sp>
    </p:spTree>
    <p:extLst>
      <p:ext uri="{BB962C8B-B14F-4D97-AF65-F5344CB8AC3E}">
        <p14:creationId xmlns:p14="http://schemas.microsoft.com/office/powerpoint/2010/main" val="2898255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40A221-C0E6-4C77-BC42-5FFFC05EB0C7}" type="datetimeFigureOut">
              <a:rPr lang="en-US" smtClean="0"/>
              <a:t>5/19/2023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31CF8B-4BAF-4769-A5B9-155243BF90DA}" type="slidenum">
              <a:rPr lang="en-US" smtClean="0"/>
              <a:t>‹#›</a:t>
            </a:fld>
            <a:endParaRPr lang="en-US" dirty="0"/>
          </a:p>
        </p:txBody>
      </p:sp>
    </p:spTree>
    <p:extLst>
      <p:ext uri="{BB962C8B-B14F-4D97-AF65-F5344CB8AC3E}">
        <p14:creationId xmlns:p14="http://schemas.microsoft.com/office/powerpoint/2010/main" val="271722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40A221-C0E6-4C77-BC42-5FFFC05EB0C7}" type="datetimeFigureOut">
              <a:rPr lang="en-US" smtClean="0"/>
              <a:t>5/19/2023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31CF8B-4BAF-4769-A5B9-155243BF90DA}" type="slidenum">
              <a:rPr lang="en-US" smtClean="0"/>
              <a:t>‹#›</a:t>
            </a:fld>
            <a:endParaRPr lang="en-US" dirty="0"/>
          </a:p>
        </p:txBody>
      </p:sp>
    </p:spTree>
    <p:extLst>
      <p:ext uri="{BB962C8B-B14F-4D97-AF65-F5344CB8AC3E}">
        <p14:creationId xmlns:p14="http://schemas.microsoft.com/office/powerpoint/2010/main" val="2450880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12.jpe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a:solidFill>
            <a:schemeClr val="tx2">
              <a:lumMod val="75000"/>
            </a:schemeClr>
          </a:solidFill>
        </p:spPr>
        <p:txBody>
          <a:bodyPr>
            <a:normAutofit/>
          </a:bodyPr>
          <a:lstStyle/>
          <a:p>
            <a:r>
              <a:rPr lang="en-US" sz="3600" dirty="0">
                <a:solidFill>
                  <a:schemeClr val="bg1"/>
                </a:solidFill>
              </a:rPr>
              <a:t>Commissioners Vision </a:t>
            </a:r>
          </a:p>
        </p:txBody>
      </p:sp>
      <p:sp>
        <p:nvSpPr>
          <p:cNvPr id="3" name="Subtitle 2"/>
          <p:cNvSpPr>
            <a:spLocks noGrp="1"/>
          </p:cNvSpPr>
          <p:nvPr>
            <p:ph type="subTitle" idx="1"/>
          </p:nvPr>
        </p:nvSpPr>
        <p:spPr>
          <a:xfrm>
            <a:off x="685800" y="1698625"/>
            <a:ext cx="7772400" cy="4978893"/>
          </a:xfrm>
          <a:solidFill>
            <a:schemeClr val="tx2">
              <a:lumMod val="75000"/>
            </a:schemeClr>
          </a:solidFill>
        </p:spPr>
        <p:txBody>
          <a:bodyPr/>
          <a:lstStyle/>
          <a:p>
            <a:r>
              <a:rPr lang="en-US" dirty="0">
                <a:solidFill>
                  <a:srgbClr val="FFC000"/>
                </a:solidFill>
              </a:rPr>
              <a:t>Pre-Retreat Strategic Planning</a:t>
            </a:r>
          </a:p>
          <a:p>
            <a:r>
              <a:rPr lang="en-US" dirty="0">
                <a:solidFill>
                  <a:srgbClr val="FFC000"/>
                </a:solidFill>
              </a:rPr>
              <a:t>3 Year and 5 Year Plan </a:t>
            </a:r>
          </a:p>
          <a:p>
            <a:endParaRPr lang="en-US" dirty="0"/>
          </a:p>
        </p:txBody>
      </p:sp>
      <p:pic>
        <p:nvPicPr>
          <p:cNvPr id="6" name="Picture 5">
            <a:extLst>
              <a:ext uri="{FF2B5EF4-FFF2-40B4-BE49-F238E27FC236}">
                <a16:creationId xmlns:a16="http://schemas.microsoft.com/office/drawing/2014/main" id="{3C5632D9-277F-4797-A4BE-FB2836132A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4044832"/>
            <a:ext cx="1524000" cy="954927"/>
          </a:xfrm>
          <a:prstGeom prst="rect">
            <a:avLst/>
          </a:prstGeom>
        </p:spPr>
      </p:pic>
    </p:spTree>
    <p:extLst>
      <p:ext uri="{BB962C8B-B14F-4D97-AF65-F5344CB8AC3E}">
        <p14:creationId xmlns:p14="http://schemas.microsoft.com/office/powerpoint/2010/main" val="34173926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50000"/>
            </a:schemeClr>
          </a:solidFill>
        </p:spPr>
        <p:txBody>
          <a:bodyPr/>
          <a:lstStyle/>
          <a:p>
            <a:r>
              <a:rPr lang="en-US" dirty="0">
                <a:solidFill>
                  <a:schemeClr val="bg1"/>
                </a:solidFill>
              </a:rPr>
              <a:t>Forecast 3-Year Plan</a:t>
            </a:r>
          </a:p>
        </p:txBody>
      </p:sp>
      <p:sp>
        <p:nvSpPr>
          <p:cNvPr id="3" name="Content Placeholder 2"/>
          <p:cNvSpPr>
            <a:spLocks noGrp="1"/>
          </p:cNvSpPr>
          <p:nvPr>
            <p:ph idx="1"/>
          </p:nvPr>
        </p:nvSpPr>
        <p:spPr>
          <a:xfrm>
            <a:off x="457200" y="1371600"/>
            <a:ext cx="8229600" cy="5334000"/>
          </a:xfrm>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path path="circle">
              <a:fillToRect l="100000" t="100000"/>
            </a:path>
            <a:tileRect r="-100000" b="-100000"/>
          </a:gradFill>
        </p:spPr>
        <p:txBody>
          <a:bodyPr>
            <a:normAutofit/>
          </a:bodyPr>
          <a:lstStyle/>
          <a:p>
            <a:pPr marL="0" indent="0">
              <a:buNone/>
            </a:pPr>
            <a:r>
              <a:rPr lang="en-US" sz="2500" dirty="0">
                <a:solidFill>
                  <a:schemeClr val="tx2">
                    <a:lumMod val="75000"/>
                  </a:schemeClr>
                </a:solidFill>
              </a:rPr>
              <a:t>Financial Stability</a:t>
            </a:r>
          </a:p>
        </p:txBody>
      </p:sp>
      <p:pic>
        <p:nvPicPr>
          <p:cNvPr id="4" name="Picture 3">
            <a:extLst>
              <a:ext uri="{FF2B5EF4-FFF2-40B4-BE49-F238E27FC236}">
                <a16:creationId xmlns:a16="http://schemas.microsoft.com/office/drawing/2014/main" id="{0D38BBC7-0734-4F4D-9970-D090C11C28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347399"/>
            <a:ext cx="1566930" cy="997478"/>
          </a:xfrm>
          <a:prstGeom prst="rect">
            <a:avLst/>
          </a:prstGeom>
        </p:spPr>
      </p:pic>
      <p:pic>
        <p:nvPicPr>
          <p:cNvPr id="5" name="Picture 4">
            <a:extLst>
              <a:ext uri="{FF2B5EF4-FFF2-40B4-BE49-F238E27FC236}">
                <a16:creationId xmlns:a16="http://schemas.microsoft.com/office/drawing/2014/main" id="{C00BFD00-A763-4820-B5EF-E951C24115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670" y="367200"/>
            <a:ext cx="1566930" cy="957875"/>
          </a:xfrm>
          <a:prstGeom prst="rect">
            <a:avLst/>
          </a:prstGeom>
        </p:spPr>
      </p:pic>
      <p:pic>
        <p:nvPicPr>
          <p:cNvPr id="7" name="Picture 6">
            <a:extLst>
              <a:ext uri="{FF2B5EF4-FFF2-40B4-BE49-F238E27FC236}">
                <a16:creationId xmlns:a16="http://schemas.microsoft.com/office/drawing/2014/main" id="{B46A6A82-DAB8-05AF-0EA1-45FAC0D22F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157" y="2209800"/>
            <a:ext cx="6919686" cy="3632835"/>
          </a:xfrm>
          <a:prstGeom prst="rect">
            <a:avLst/>
          </a:prstGeom>
        </p:spPr>
      </p:pic>
    </p:spTree>
    <p:extLst>
      <p:ext uri="{BB962C8B-B14F-4D97-AF65-F5344CB8AC3E}">
        <p14:creationId xmlns:p14="http://schemas.microsoft.com/office/powerpoint/2010/main" val="2139686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50000"/>
            </a:schemeClr>
          </a:solidFill>
        </p:spPr>
        <p:txBody>
          <a:bodyPr/>
          <a:lstStyle/>
          <a:p>
            <a:r>
              <a:rPr lang="en-US" dirty="0">
                <a:solidFill>
                  <a:schemeClr val="bg1"/>
                </a:solidFill>
              </a:rPr>
              <a:t>Forecast 3-Year Plan</a:t>
            </a:r>
          </a:p>
        </p:txBody>
      </p:sp>
      <p:sp>
        <p:nvSpPr>
          <p:cNvPr id="3" name="Content Placeholder 2"/>
          <p:cNvSpPr>
            <a:spLocks noGrp="1"/>
          </p:cNvSpPr>
          <p:nvPr>
            <p:ph idx="1"/>
          </p:nvPr>
        </p:nvSpPr>
        <p:spPr>
          <a:xfrm>
            <a:off x="457200" y="1371600"/>
            <a:ext cx="8229600" cy="5334000"/>
          </a:xfrm>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path path="circle">
              <a:fillToRect l="100000" t="100000"/>
            </a:path>
            <a:tileRect r="-100000" b="-100000"/>
          </a:gradFill>
        </p:spPr>
        <p:txBody>
          <a:bodyPr>
            <a:normAutofit/>
          </a:bodyPr>
          <a:lstStyle/>
          <a:p>
            <a:pPr marL="0" indent="0">
              <a:buNone/>
            </a:pPr>
            <a:r>
              <a:rPr lang="en-US" sz="2500" dirty="0">
                <a:solidFill>
                  <a:schemeClr val="tx2">
                    <a:lumMod val="75000"/>
                  </a:schemeClr>
                </a:solidFill>
              </a:rPr>
              <a:t>Environmental Viability</a:t>
            </a:r>
          </a:p>
        </p:txBody>
      </p:sp>
      <p:pic>
        <p:nvPicPr>
          <p:cNvPr id="4" name="Picture 3">
            <a:extLst>
              <a:ext uri="{FF2B5EF4-FFF2-40B4-BE49-F238E27FC236}">
                <a16:creationId xmlns:a16="http://schemas.microsoft.com/office/drawing/2014/main" id="{0D38BBC7-0734-4F4D-9970-D090C11C28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347399"/>
            <a:ext cx="1566930" cy="997478"/>
          </a:xfrm>
          <a:prstGeom prst="rect">
            <a:avLst/>
          </a:prstGeom>
        </p:spPr>
      </p:pic>
      <p:pic>
        <p:nvPicPr>
          <p:cNvPr id="5" name="Picture 4">
            <a:extLst>
              <a:ext uri="{FF2B5EF4-FFF2-40B4-BE49-F238E27FC236}">
                <a16:creationId xmlns:a16="http://schemas.microsoft.com/office/drawing/2014/main" id="{C00BFD00-A763-4820-B5EF-E951C24115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670" y="367200"/>
            <a:ext cx="1566930" cy="957875"/>
          </a:xfrm>
          <a:prstGeom prst="rect">
            <a:avLst/>
          </a:prstGeom>
        </p:spPr>
      </p:pic>
      <p:pic>
        <p:nvPicPr>
          <p:cNvPr id="7" name="Picture 6">
            <a:extLst>
              <a:ext uri="{FF2B5EF4-FFF2-40B4-BE49-F238E27FC236}">
                <a16:creationId xmlns:a16="http://schemas.microsoft.com/office/drawing/2014/main" id="{A481A876-5749-E493-68A5-74993420CF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2286000"/>
            <a:ext cx="5943600" cy="3805428"/>
          </a:xfrm>
          <a:prstGeom prst="rect">
            <a:avLst/>
          </a:prstGeom>
        </p:spPr>
      </p:pic>
    </p:spTree>
    <p:extLst>
      <p:ext uri="{BB962C8B-B14F-4D97-AF65-F5344CB8AC3E}">
        <p14:creationId xmlns:p14="http://schemas.microsoft.com/office/powerpoint/2010/main" val="16059861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50000"/>
            </a:schemeClr>
          </a:solidFill>
        </p:spPr>
        <p:txBody>
          <a:bodyPr/>
          <a:lstStyle/>
          <a:p>
            <a:r>
              <a:rPr lang="en-US" dirty="0">
                <a:solidFill>
                  <a:schemeClr val="bg1"/>
                </a:solidFill>
              </a:rPr>
              <a:t>Forecast 5-Year Plan</a:t>
            </a:r>
          </a:p>
        </p:txBody>
      </p:sp>
      <p:sp>
        <p:nvSpPr>
          <p:cNvPr id="3" name="Content Placeholder 2"/>
          <p:cNvSpPr>
            <a:spLocks noGrp="1"/>
          </p:cNvSpPr>
          <p:nvPr>
            <p:ph idx="1"/>
          </p:nvPr>
        </p:nvSpPr>
        <p:spPr>
          <a:xfrm>
            <a:off x="457200" y="1371600"/>
            <a:ext cx="8229600" cy="5334000"/>
          </a:xfrm>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path path="circle">
              <a:fillToRect l="100000" t="100000"/>
            </a:path>
            <a:tileRect r="-100000" b="-100000"/>
          </a:gradFill>
        </p:spPr>
        <p:txBody>
          <a:bodyPr>
            <a:normAutofit/>
          </a:bodyPr>
          <a:lstStyle/>
          <a:p>
            <a:pPr marL="0" indent="0">
              <a:buNone/>
            </a:pPr>
            <a:r>
              <a:rPr lang="en-US" sz="2500" dirty="0">
                <a:solidFill>
                  <a:schemeClr val="tx2">
                    <a:lumMod val="75000"/>
                  </a:schemeClr>
                </a:solidFill>
              </a:rPr>
              <a:t>What are the commissioners vision for the community for the following:</a:t>
            </a:r>
          </a:p>
          <a:p>
            <a:r>
              <a:rPr lang="en-US" sz="2500" dirty="0">
                <a:solidFill>
                  <a:schemeClr val="tx2">
                    <a:lumMod val="75000"/>
                  </a:schemeClr>
                </a:solidFill>
              </a:rPr>
              <a:t>Attainable &amp; Affordable Housing</a:t>
            </a:r>
          </a:p>
          <a:p>
            <a:r>
              <a:rPr lang="en-US" sz="2500" dirty="0">
                <a:solidFill>
                  <a:schemeClr val="tx2">
                    <a:lumMod val="75000"/>
                  </a:schemeClr>
                </a:solidFill>
              </a:rPr>
              <a:t>Sustainable Infrastructure</a:t>
            </a:r>
          </a:p>
          <a:p>
            <a:r>
              <a:rPr lang="en-US" sz="2500" dirty="0">
                <a:solidFill>
                  <a:schemeClr val="tx2">
                    <a:lumMod val="75000"/>
                  </a:schemeClr>
                </a:solidFill>
              </a:rPr>
              <a:t>Economic Development</a:t>
            </a:r>
          </a:p>
          <a:p>
            <a:r>
              <a:rPr lang="en-US" sz="2500" dirty="0">
                <a:solidFill>
                  <a:schemeClr val="tx2">
                    <a:lumMod val="75000"/>
                  </a:schemeClr>
                </a:solidFill>
              </a:rPr>
              <a:t>Financial Stability</a:t>
            </a:r>
          </a:p>
          <a:p>
            <a:r>
              <a:rPr lang="en-US" sz="2500" dirty="0">
                <a:solidFill>
                  <a:schemeClr val="tx2">
                    <a:lumMod val="75000"/>
                  </a:schemeClr>
                </a:solidFill>
              </a:rPr>
              <a:t>Environmental Viability</a:t>
            </a:r>
          </a:p>
        </p:txBody>
      </p:sp>
      <p:pic>
        <p:nvPicPr>
          <p:cNvPr id="4" name="Picture 3">
            <a:extLst>
              <a:ext uri="{FF2B5EF4-FFF2-40B4-BE49-F238E27FC236}">
                <a16:creationId xmlns:a16="http://schemas.microsoft.com/office/drawing/2014/main" id="{0D38BBC7-0734-4F4D-9970-D090C11C28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347399"/>
            <a:ext cx="1566930" cy="997478"/>
          </a:xfrm>
          <a:prstGeom prst="rect">
            <a:avLst/>
          </a:prstGeom>
        </p:spPr>
      </p:pic>
      <p:pic>
        <p:nvPicPr>
          <p:cNvPr id="5" name="Picture 4">
            <a:extLst>
              <a:ext uri="{FF2B5EF4-FFF2-40B4-BE49-F238E27FC236}">
                <a16:creationId xmlns:a16="http://schemas.microsoft.com/office/drawing/2014/main" id="{C00BFD00-A763-4820-B5EF-E951C24115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670" y="367200"/>
            <a:ext cx="1566930" cy="957875"/>
          </a:xfrm>
          <a:prstGeom prst="rect">
            <a:avLst/>
          </a:prstGeom>
        </p:spPr>
      </p:pic>
    </p:spTree>
    <p:extLst>
      <p:ext uri="{BB962C8B-B14F-4D97-AF65-F5344CB8AC3E}">
        <p14:creationId xmlns:p14="http://schemas.microsoft.com/office/powerpoint/2010/main" val="19556473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50000"/>
            </a:schemeClr>
          </a:solidFill>
        </p:spPr>
        <p:txBody>
          <a:bodyPr/>
          <a:lstStyle/>
          <a:p>
            <a:r>
              <a:rPr lang="en-US" dirty="0">
                <a:solidFill>
                  <a:schemeClr val="bg1"/>
                </a:solidFill>
              </a:rPr>
              <a:t>Forecast 5-Year Plan</a:t>
            </a:r>
          </a:p>
        </p:txBody>
      </p:sp>
      <p:sp>
        <p:nvSpPr>
          <p:cNvPr id="3" name="Content Placeholder 2"/>
          <p:cNvSpPr>
            <a:spLocks noGrp="1"/>
          </p:cNvSpPr>
          <p:nvPr>
            <p:ph idx="1"/>
          </p:nvPr>
        </p:nvSpPr>
        <p:spPr>
          <a:xfrm>
            <a:off x="457200" y="1371600"/>
            <a:ext cx="8229600" cy="5334000"/>
          </a:xfrm>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path path="circle">
              <a:fillToRect l="100000" t="100000"/>
            </a:path>
            <a:tileRect r="-100000" b="-100000"/>
          </a:gradFill>
        </p:spPr>
        <p:txBody>
          <a:bodyPr>
            <a:normAutofit/>
          </a:bodyPr>
          <a:lstStyle/>
          <a:p>
            <a:pPr marL="0" indent="0">
              <a:buNone/>
            </a:pPr>
            <a:r>
              <a:rPr lang="en-US" sz="2500" dirty="0">
                <a:solidFill>
                  <a:schemeClr val="tx2">
                    <a:lumMod val="75000"/>
                  </a:schemeClr>
                </a:solidFill>
              </a:rPr>
              <a:t>Attainable &amp; Affordable Housing</a:t>
            </a:r>
          </a:p>
        </p:txBody>
      </p:sp>
      <p:pic>
        <p:nvPicPr>
          <p:cNvPr id="4" name="Picture 3">
            <a:extLst>
              <a:ext uri="{FF2B5EF4-FFF2-40B4-BE49-F238E27FC236}">
                <a16:creationId xmlns:a16="http://schemas.microsoft.com/office/drawing/2014/main" id="{0D38BBC7-0734-4F4D-9970-D090C11C28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347399"/>
            <a:ext cx="1566930" cy="997478"/>
          </a:xfrm>
          <a:prstGeom prst="rect">
            <a:avLst/>
          </a:prstGeom>
        </p:spPr>
      </p:pic>
      <p:pic>
        <p:nvPicPr>
          <p:cNvPr id="5" name="Picture 4">
            <a:extLst>
              <a:ext uri="{FF2B5EF4-FFF2-40B4-BE49-F238E27FC236}">
                <a16:creationId xmlns:a16="http://schemas.microsoft.com/office/drawing/2014/main" id="{C00BFD00-A763-4820-B5EF-E951C24115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670" y="367200"/>
            <a:ext cx="1566930" cy="957875"/>
          </a:xfrm>
          <a:prstGeom prst="rect">
            <a:avLst/>
          </a:prstGeom>
        </p:spPr>
      </p:pic>
      <p:pic>
        <p:nvPicPr>
          <p:cNvPr id="7" name="Picture 6">
            <a:extLst>
              <a:ext uri="{FF2B5EF4-FFF2-40B4-BE49-F238E27FC236}">
                <a16:creationId xmlns:a16="http://schemas.microsoft.com/office/drawing/2014/main" id="{A6780B2C-334E-5116-48D7-6B800E9232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630" y="2270919"/>
            <a:ext cx="7374739" cy="3581400"/>
          </a:xfrm>
          <a:prstGeom prst="rect">
            <a:avLst/>
          </a:prstGeom>
        </p:spPr>
      </p:pic>
    </p:spTree>
    <p:extLst>
      <p:ext uri="{BB962C8B-B14F-4D97-AF65-F5344CB8AC3E}">
        <p14:creationId xmlns:p14="http://schemas.microsoft.com/office/powerpoint/2010/main" val="437960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50000"/>
            </a:schemeClr>
          </a:solidFill>
        </p:spPr>
        <p:txBody>
          <a:bodyPr/>
          <a:lstStyle/>
          <a:p>
            <a:r>
              <a:rPr lang="en-US" dirty="0">
                <a:solidFill>
                  <a:schemeClr val="bg1"/>
                </a:solidFill>
              </a:rPr>
              <a:t>Forecast 5-Year Plan</a:t>
            </a:r>
          </a:p>
        </p:txBody>
      </p:sp>
      <p:sp>
        <p:nvSpPr>
          <p:cNvPr id="3" name="Content Placeholder 2"/>
          <p:cNvSpPr>
            <a:spLocks noGrp="1"/>
          </p:cNvSpPr>
          <p:nvPr>
            <p:ph idx="1"/>
          </p:nvPr>
        </p:nvSpPr>
        <p:spPr>
          <a:xfrm>
            <a:off x="457200" y="1371600"/>
            <a:ext cx="8229600" cy="5334000"/>
          </a:xfrm>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path path="circle">
              <a:fillToRect l="100000" t="100000"/>
            </a:path>
            <a:tileRect r="-100000" b="-100000"/>
          </a:gradFill>
        </p:spPr>
        <p:txBody>
          <a:bodyPr>
            <a:normAutofit/>
          </a:bodyPr>
          <a:lstStyle/>
          <a:p>
            <a:pPr marL="0" indent="0">
              <a:buNone/>
            </a:pPr>
            <a:r>
              <a:rPr lang="en-US" sz="2500" dirty="0">
                <a:solidFill>
                  <a:schemeClr val="tx2">
                    <a:lumMod val="75000"/>
                  </a:schemeClr>
                </a:solidFill>
              </a:rPr>
              <a:t>Sustainable Infrastructure</a:t>
            </a:r>
          </a:p>
        </p:txBody>
      </p:sp>
      <p:pic>
        <p:nvPicPr>
          <p:cNvPr id="4" name="Picture 3">
            <a:extLst>
              <a:ext uri="{FF2B5EF4-FFF2-40B4-BE49-F238E27FC236}">
                <a16:creationId xmlns:a16="http://schemas.microsoft.com/office/drawing/2014/main" id="{0D38BBC7-0734-4F4D-9970-D090C11C28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347399"/>
            <a:ext cx="1566930" cy="997478"/>
          </a:xfrm>
          <a:prstGeom prst="rect">
            <a:avLst/>
          </a:prstGeom>
        </p:spPr>
      </p:pic>
      <p:pic>
        <p:nvPicPr>
          <p:cNvPr id="5" name="Picture 4">
            <a:extLst>
              <a:ext uri="{FF2B5EF4-FFF2-40B4-BE49-F238E27FC236}">
                <a16:creationId xmlns:a16="http://schemas.microsoft.com/office/drawing/2014/main" id="{C00BFD00-A763-4820-B5EF-E951C24115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670" y="367200"/>
            <a:ext cx="1566930" cy="957875"/>
          </a:xfrm>
          <a:prstGeom prst="rect">
            <a:avLst/>
          </a:prstGeom>
        </p:spPr>
      </p:pic>
      <p:pic>
        <p:nvPicPr>
          <p:cNvPr id="7" name="Picture 6">
            <a:extLst>
              <a:ext uri="{FF2B5EF4-FFF2-40B4-BE49-F238E27FC236}">
                <a16:creationId xmlns:a16="http://schemas.microsoft.com/office/drawing/2014/main" id="{33E50BEC-DE6A-E602-3964-1BE93A4B1D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900" y="2209800"/>
            <a:ext cx="6172200" cy="3914776"/>
          </a:xfrm>
          <a:prstGeom prst="rect">
            <a:avLst/>
          </a:prstGeom>
        </p:spPr>
      </p:pic>
    </p:spTree>
    <p:extLst>
      <p:ext uri="{BB962C8B-B14F-4D97-AF65-F5344CB8AC3E}">
        <p14:creationId xmlns:p14="http://schemas.microsoft.com/office/powerpoint/2010/main" val="2218951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50000"/>
            </a:schemeClr>
          </a:solidFill>
        </p:spPr>
        <p:txBody>
          <a:bodyPr/>
          <a:lstStyle/>
          <a:p>
            <a:r>
              <a:rPr lang="en-US" dirty="0">
                <a:solidFill>
                  <a:schemeClr val="bg1"/>
                </a:solidFill>
              </a:rPr>
              <a:t>Forecast 5-Year Plan</a:t>
            </a:r>
          </a:p>
        </p:txBody>
      </p:sp>
      <p:sp>
        <p:nvSpPr>
          <p:cNvPr id="3" name="Content Placeholder 2"/>
          <p:cNvSpPr>
            <a:spLocks noGrp="1"/>
          </p:cNvSpPr>
          <p:nvPr>
            <p:ph idx="1"/>
          </p:nvPr>
        </p:nvSpPr>
        <p:spPr>
          <a:xfrm>
            <a:off x="457200" y="1371600"/>
            <a:ext cx="8229600" cy="5334000"/>
          </a:xfrm>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path path="circle">
              <a:fillToRect l="100000" t="100000"/>
            </a:path>
            <a:tileRect r="-100000" b="-100000"/>
          </a:gradFill>
        </p:spPr>
        <p:txBody>
          <a:bodyPr>
            <a:normAutofit/>
          </a:bodyPr>
          <a:lstStyle/>
          <a:p>
            <a:pPr marL="0" indent="0">
              <a:buNone/>
            </a:pPr>
            <a:r>
              <a:rPr lang="en-US" sz="2500" dirty="0">
                <a:solidFill>
                  <a:schemeClr val="tx2">
                    <a:lumMod val="75000"/>
                  </a:schemeClr>
                </a:solidFill>
              </a:rPr>
              <a:t>Economic Development</a:t>
            </a:r>
          </a:p>
        </p:txBody>
      </p:sp>
      <p:pic>
        <p:nvPicPr>
          <p:cNvPr id="4" name="Picture 3">
            <a:extLst>
              <a:ext uri="{FF2B5EF4-FFF2-40B4-BE49-F238E27FC236}">
                <a16:creationId xmlns:a16="http://schemas.microsoft.com/office/drawing/2014/main" id="{0D38BBC7-0734-4F4D-9970-D090C11C28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347399"/>
            <a:ext cx="1566930" cy="997478"/>
          </a:xfrm>
          <a:prstGeom prst="rect">
            <a:avLst/>
          </a:prstGeom>
        </p:spPr>
      </p:pic>
      <p:pic>
        <p:nvPicPr>
          <p:cNvPr id="5" name="Picture 4">
            <a:extLst>
              <a:ext uri="{FF2B5EF4-FFF2-40B4-BE49-F238E27FC236}">
                <a16:creationId xmlns:a16="http://schemas.microsoft.com/office/drawing/2014/main" id="{C00BFD00-A763-4820-B5EF-E951C24115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670" y="367200"/>
            <a:ext cx="1566930" cy="957875"/>
          </a:xfrm>
          <a:prstGeom prst="rect">
            <a:avLst/>
          </a:prstGeom>
        </p:spPr>
      </p:pic>
      <p:pic>
        <p:nvPicPr>
          <p:cNvPr id="7" name="Picture 6">
            <a:extLst>
              <a:ext uri="{FF2B5EF4-FFF2-40B4-BE49-F238E27FC236}">
                <a16:creationId xmlns:a16="http://schemas.microsoft.com/office/drawing/2014/main" id="{1E1B5058-E64F-678E-75D5-F4781EB1DF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2286000"/>
            <a:ext cx="6248400" cy="3662363"/>
          </a:xfrm>
          <a:prstGeom prst="rect">
            <a:avLst/>
          </a:prstGeom>
        </p:spPr>
      </p:pic>
    </p:spTree>
    <p:extLst>
      <p:ext uri="{BB962C8B-B14F-4D97-AF65-F5344CB8AC3E}">
        <p14:creationId xmlns:p14="http://schemas.microsoft.com/office/powerpoint/2010/main" val="3506999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50000"/>
            </a:schemeClr>
          </a:solidFill>
        </p:spPr>
        <p:txBody>
          <a:bodyPr/>
          <a:lstStyle/>
          <a:p>
            <a:r>
              <a:rPr lang="en-US" dirty="0">
                <a:solidFill>
                  <a:schemeClr val="bg1"/>
                </a:solidFill>
              </a:rPr>
              <a:t>Forecast 5-Year Plan</a:t>
            </a:r>
          </a:p>
        </p:txBody>
      </p:sp>
      <p:sp>
        <p:nvSpPr>
          <p:cNvPr id="3" name="Content Placeholder 2"/>
          <p:cNvSpPr>
            <a:spLocks noGrp="1"/>
          </p:cNvSpPr>
          <p:nvPr>
            <p:ph idx="1"/>
          </p:nvPr>
        </p:nvSpPr>
        <p:spPr>
          <a:xfrm>
            <a:off x="457200" y="1371600"/>
            <a:ext cx="8229600" cy="5334000"/>
          </a:xfrm>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path path="circle">
              <a:fillToRect l="100000" t="100000"/>
            </a:path>
            <a:tileRect r="-100000" b="-100000"/>
          </a:gradFill>
        </p:spPr>
        <p:txBody>
          <a:bodyPr>
            <a:normAutofit/>
          </a:bodyPr>
          <a:lstStyle/>
          <a:p>
            <a:pPr marL="0" indent="0">
              <a:buNone/>
            </a:pPr>
            <a:r>
              <a:rPr lang="en-US" sz="2500" dirty="0">
                <a:solidFill>
                  <a:schemeClr val="tx2">
                    <a:lumMod val="75000"/>
                  </a:schemeClr>
                </a:solidFill>
              </a:rPr>
              <a:t>Fiscally Sound</a:t>
            </a:r>
          </a:p>
        </p:txBody>
      </p:sp>
      <p:pic>
        <p:nvPicPr>
          <p:cNvPr id="4" name="Picture 3">
            <a:extLst>
              <a:ext uri="{FF2B5EF4-FFF2-40B4-BE49-F238E27FC236}">
                <a16:creationId xmlns:a16="http://schemas.microsoft.com/office/drawing/2014/main" id="{0D38BBC7-0734-4F4D-9970-D090C11C28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347399"/>
            <a:ext cx="1566930" cy="997478"/>
          </a:xfrm>
          <a:prstGeom prst="rect">
            <a:avLst/>
          </a:prstGeom>
        </p:spPr>
      </p:pic>
      <p:pic>
        <p:nvPicPr>
          <p:cNvPr id="5" name="Picture 4">
            <a:extLst>
              <a:ext uri="{FF2B5EF4-FFF2-40B4-BE49-F238E27FC236}">
                <a16:creationId xmlns:a16="http://schemas.microsoft.com/office/drawing/2014/main" id="{C00BFD00-A763-4820-B5EF-E951C24115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670" y="367200"/>
            <a:ext cx="1566930" cy="957875"/>
          </a:xfrm>
          <a:prstGeom prst="rect">
            <a:avLst/>
          </a:prstGeom>
        </p:spPr>
      </p:pic>
      <p:pic>
        <p:nvPicPr>
          <p:cNvPr id="7" name="Picture 6">
            <a:extLst>
              <a:ext uri="{FF2B5EF4-FFF2-40B4-BE49-F238E27FC236}">
                <a16:creationId xmlns:a16="http://schemas.microsoft.com/office/drawing/2014/main" id="{05497A5C-A074-7A9E-87C5-A14DE3C77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900" y="2286000"/>
            <a:ext cx="6934200" cy="3714750"/>
          </a:xfrm>
          <a:prstGeom prst="rect">
            <a:avLst/>
          </a:prstGeom>
        </p:spPr>
      </p:pic>
    </p:spTree>
    <p:extLst>
      <p:ext uri="{BB962C8B-B14F-4D97-AF65-F5344CB8AC3E}">
        <p14:creationId xmlns:p14="http://schemas.microsoft.com/office/powerpoint/2010/main" val="2419542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50000"/>
            </a:schemeClr>
          </a:solidFill>
        </p:spPr>
        <p:txBody>
          <a:bodyPr/>
          <a:lstStyle/>
          <a:p>
            <a:r>
              <a:rPr lang="en-US" dirty="0">
                <a:solidFill>
                  <a:schemeClr val="bg1"/>
                </a:solidFill>
              </a:rPr>
              <a:t>Forecast 5-Year Plan</a:t>
            </a:r>
          </a:p>
        </p:txBody>
      </p:sp>
      <p:sp>
        <p:nvSpPr>
          <p:cNvPr id="3" name="Content Placeholder 2"/>
          <p:cNvSpPr>
            <a:spLocks noGrp="1"/>
          </p:cNvSpPr>
          <p:nvPr>
            <p:ph idx="1"/>
          </p:nvPr>
        </p:nvSpPr>
        <p:spPr>
          <a:xfrm>
            <a:off x="457200" y="1371600"/>
            <a:ext cx="8229600" cy="5334000"/>
          </a:xfrm>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path path="circle">
              <a:fillToRect l="100000" t="100000"/>
            </a:path>
            <a:tileRect r="-100000" b="-100000"/>
          </a:gradFill>
        </p:spPr>
        <p:txBody>
          <a:bodyPr>
            <a:normAutofit/>
          </a:bodyPr>
          <a:lstStyle/>
          <a:p>
            <a:pPr marL="0" indent="0">
              <a:buNone/>
            </a:pPr>
            <a:r>
              <a:rPr lang="en-US" sz="2500" dirty="0">
                <a:solidFill>
                  <a:schemeClr val="tx2">
                    <a:lumMod val="75000"/>
                  </a:schemeClr>
                </a:solidFill>
              </a:rPr>
              <a:t>Environmental Viability</a:t>
            </a:r>
          </a:p>
        </p:txBody>
      </p:sp>
      <p:pic>
        <p:nvPicPr>
          <p:cNvPr id="4" name="Picture 3">
            <a:extLst>
              <a:ext uri="{FF2B5EF4-FFF2-40B4-BE49-F238E27FC236}">
                <a16:creationId xmlns:a16="http://schemas.microsoft.com/office/drawing/2014/main" id="{0D38BBC7-0734-4F4D-9970-D090C11C28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347399"/>
            <a:ext cx="1566930" cy="997478"/>
          </a:xfrm>
          <a:prstGeom prst="rect">
            <a:avLst/>
          </a:prstGeom>
        </p:spPr>
      </p:pic>
      <p:pic>
        <p:nvPicPr>
          <p:cNvPr id="5" name="Picture 4">
            <a:extLst>
              <a:ext uri="{FF2B5EF4-FFF2-40B4-BE49-F238E27FC236}">
                <a16:creationId xmlns:a16="http://schemas.microsoft.com/office/drawing/2014/main" id="{C00BFD00-A763-4820-B5EF-E951C24115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670" y="367200"/>
            <a:ext cx="1566930" cy="957875"/>
          </a:xfrm>
          <a:prstGeom prst="rect">
            <a:avLst/>
          </a:prstGeom>
        </p:spPr>
      </p:pic>
      <p:pic>
        <p:nvPicPr>
          <p:cNvPr id="7" name="Picture 6">
            <a:extLst>
              <a:ext uri="{FF2B5EF4-FFF2-40B4-BE49-F238E27FC236}">
                <a16:creationId xmlns:a16="http://schemas.microsoft.com/office/drawing/2014/main" id="{F567153D-9F57-3819-DFC0-451DEA9F4F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3865" y="2133600"/>
            <a:ext cx="6350000" cy="4229100"/>
          </a:xfrm>
          <a:prstGeom prst="rect">
            <a:avLst/>
          </a:prstGeom>
        </p:spPr>
      </p:pic>
    </p:spTree>
    <p:extLst>
      <p:ext uri="{BB962C8B-B14F-4D97-AF65-F5344CB8AC3E}">
        <p14:creationId xmlns:p14="http://schemas.microsoft.com/office/powerpoint/2010/main" val="1621120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50000"/>
            </a:schemeClr>
          </a:solidFill>
        </p:spPr>
        <p:txBody>
          <a:bodyPr/>
          <a:lstStyle/>
          <a:p>
            <a:r>
              <a:rPr lang="en-US" dirty="0">
                <a:solidFill>
                  <a:schemeClr val="bg1"/>
                </a:solidFill>
              </a:rPr>
              <a:t>City Alignment</a:t>
            </a:r>
          </a:p>
        </p:txBody>
      </p:sp>
      <p:sp>
        <p:nvSpPr>
          <p:cNvPr id="3" name="Content Placeholder 2"/>
          <p:cNvSpPr>
            <a:spLocks noGrp="1"/>
          </p:cNvSpPr>
          <p:nvPr>
            <p:ph idx="1"/>
          </p:nvPr>
        </p:nvSpPr>
        <p:spPr>
          <a:xfrm>
            <a:off x="457200" y="1371600"/>
            <a:ext cx="8229600" cy="5334000"/>
          </a:xfrm>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path path="circle">
              <a:fillToRect l="100000" t="100000"/>
            </a:path>
            <a:tileRect r="-100000" b="-100000"/>
          </a:gradFill>
        </p:spPr>
        <p:txBody>
          <a:bodyPr>
            <a:normAutofit/>
          </a:bodyPr>
          <a:lstStyle/>
          <a:p>
            <a:pPr marL="0" indent="0">
              <a:buNone/>
            </a:pPr>
            <a:r>
              <a:rPr lang="en-US" sz="2500" dirty="0">
                <a:solidFill>
                  <a:schemeClr val="tx2">
                    <a:lumMod val="75000"/>
                  </a:schemeClr>
                </a:solidFill>
              </a:rPr>
              <a:t>How will our goals/vision align with the mission for the City</a:t>
            </a:r>
          </a:p>
          <a:p>
            <a:pPr marL="0" indent="0">
              <a:buNone/>
            </a:pPr>
            <a:endParaRPr lang="en-US" sz="2500" dirty="0">
              <a:solidFill>
                <a:schemeClr val="bg1"/>
              </a:solidFill>
            </a:endParaRPr>
          </a:p>
        </p:txBody>
      </p:sp>
      <p:pic>
        <p:nvPicPr>
          <p:cNvPr id="4" name="Picture 3">
            <a:extLst>
              <a:ext uri="{FF2B5EF4-FFF2-40B4-BE49-F238E27FC236}">
                <a16:creationId xmlns:a16="http://schemas.microsoft.com/office/drawing/2014/main" id="{0D38BBC7-0734-4F4D-9970-D090C11C28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347399"/>
            <a:ext cx="1566930" cy="997478"/>
          </a:xfrm>
          <a:prstGeom prst="rect">
            <a:avLst/>
          </a:prstGeom>
        </p:spPr>
      </p:pic>
      <p:pic>
        <p:nvPicPr>
          <p:cNvPr id="5" name="Picture 4">
            <a:extLst>
              <a:ext uri="{FF2B5EF4-FFF2-40B4-BE49-F238E27FC236}">
                <a16:creationId xmlns:a16="http://schemas.microsoft.com/office/drawing/2014/main" id="{C00BFD00-A763-4820-B5EF-E951C24115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670" y="367200"/>
            <a:ext cx="1566930" cy="957875"/>
          </a:xfrm>
          <a:prstGeom prst="rect">
            <a:avLst/>
          </a:prstGeom>
        </p:spPr>
      </p:pic>
      <p:pic>
        <p:nvPicPr>
          <p:cNvPr id="7" name="Picture 6">
            <a:extLst>
              <a:ext uri="{FF2B5EF4-FFF2-40B4-BE49-F238E27FC236}">
                <a16:creationId xmlns:a16="http://schemas.microsoft.com/office/drawing/2014/main" id="{2E4C6704-3E6B-02D1-A151-036E0732BF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1955821"/>
            <a:ext cx="2216042" cy="1381125"/>
          </a:xfrm>
          <a:prstGeom prst="rect">
            <a:avLst/>
          </a:prstGeom>
        </p:spPr>
      </p:pic>
      <p:pic>
        <p:nvPicPr>
          <p:cNvPr id="9" name="Picture 8">
            <a:extLst>
              <a:ext uri="{FF2B5EF4-FFF2-40B4-BE49-F238E27FC236}">
                <a16:creationId xmlns:a16="http://schemas.microsoft.com/office/drawing/2014/main" id="{4692CA65-0FF9-325E-0423-DD20BD1C02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2052" y="4038600"/>
            <a:ext cx="3612390" cy="2159150"/>
          </a:xfrm>
          <a:prstGeom prst="rect">
            <a:avLst/>
          </a:prstGeom>
        </p:spPr>
      </p:pic>
      <p:pic>
        <p:nvPicPr>
          <p:cNvPr id="11" name="Picture 10">
            <a:extLst>
              <a:ext uri="{FF2B5EF4-FFF2-40B4-BE49-F238E27FC236}">
                <a16:creationId xmlns:a16="http://schemas.microsoft.com/office/drawing/2014/main" id="{8C1D7E03-73E0-2619-7634-ABD67B1F8D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670" y="1931437"/>
            <a:ext cx="2895600" cy="1381125"/>
          </a:xfrm>
          <a:prstGeom prst="rect">
            <a:avLst/>
          </a:prstGeom>
        </p:spPr>
      </p:pic>
      <p:pic>
        <p:nvPicPr>
          <p:cNvPr id="13" name="Picture 12">
            <a:extLst>
              <a:ext uri="{FF2B5EF4-FFF2-40B4-BE49-F238E27FC236}">
                <a16:creationId xmlns:a16="http://schemas.microsoft.com/office/drawing/2014/main" id="{0A9680C8-0925-C365-FD07-D815D090DC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50410" y="1955821"/>
            <a:ext cx="2609850" cy="1381125"/>
          </a:xfrm>
          <a:prstGeom prst="rect">
            <a:avLst/>
          </a:prstGeom>
        </p:spPr>
      </p:pic>
      <p:pic>
        <p:nvPicPr>
          <p:cNvPr id="15" name="Picture 14">
            <a:extLst>
              <a:ext uri="{FF2B5EF4-FFF2-40B4-BE49-F238E27FC236}">
                <a16:creationId xmlns:a16="http://schemas.microsoft.com/office/drawing/2014/main" id="{4251C35A-F78D-23EA-E424-F16E0893C79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6669" y="3998585"/>
            <a:ext cx="3725279" cy="2210909"/>
          </a:xfrm>
          <a:prstGeom prst="rect">
            <a:avLst/>
          </a:prstGeom>
        </p:spPr>
      </p:pic>
    </p:spTree>
    <p:extLst>
      <p:ext uri="{BB962C8B-B14F-4D97-AF65-F5344CB8AC3E}">
        <p14:creationId xmlns:p14="http://schemas.microsoft.com/office/powerpoint/2010/main" val="3288942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50000"/>
            </a:schemeClr>
          </a:solidFill>
        </p:spPr>
        <p:txBody>
          <a:bodyPr/>
          <a:lstStyle/>
          <a:p>
            <a:r>
              <a:rPr lang="en-US" dirty="0">
                <a:solidFill>
                  <a:schemeClr val="bg1"/>
                </a:solidFill>
              </a:rPr>
              <a:t>Previous Tabled Vision</a:t>
            </a:r>
          </a:p>
        </p:txBody>
      </p:sp>
      <p:sp>
        <p:nvSpPr>
          <p:cNvPr id="3" name="Content Placeholder 2"/>
          <p:cNvSpPr>
            <a:spLocks noGrp="1"/>
          </p:cNvSpPr>
          <p:nvPr>
            <p:ph idx="1"/>
          </p:nvPr>
        </p:nvSpPr>
        <p:spPr>
          <a:xfrm>
            <a:off x="457200" y="1371600"/>
            <a:ext cx="8229600" cy="5334000"/>
          </a:xfrm>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path path="circle">
              <a:fillToRect l="100000" t="100000"/>
            </a:path>
            <a:tileRect r="-100000" b="-100000"/>
          </a:gradFill>
        </p:spPr>
        <p:txBody>
          <a:bodyPr>
            <a:normAutofit/>
          </a:bodyPr>
          <a:lstStyle/>
          <a:p>
            <a:pPr marL="0" indent="0">
              <a:buNone/>
            </a:pPr>
            <a:r>
              <a:rPr lang="en-US" sz="2500" dirty="0">
                <a:solidFill>
                  <a:schemeClr val="tx2">
                    <a:lumMod val="75000"/>
                  </a:schemeClr>
                </a:solidFill>
              </a:rPr>
              <a:t>Looking back to last year retreat:</a:t>
            </a:r>
          </a:p>
          <a:p>
            <a:pPr marL="0" indent="0">
              <a:buNone/>
            </a:pPr>
            <a:endParaRPr lang="en-US" sz="2500" dirty="0">
              <a:solidFill>
                <a:schemeClr val="tx2">
                  <a:lumMod val="75000"/>
                </a:schemeClr>
              </a:solidFill>
            </a:endParaRPr>
          </a:p>
          <a:p>
            <a:pPr marL="0" indent="0">
              <a:buNone/>
            </a:pPr>
            <a:endParaRPr lang="en-US" sz="2500" dirty="0">
              <a:solidFill>
                <a:schemeClr val="bg1"/>
              </a:solidFill>
            </a:endParaRPr>
          </a:p>
        </p:txBody>
      </p:sp>
      <p:pic>
        <p:nvPicPr>
          <p:cNvPr id="4" name="Picture 3">
            <a:extLst>
              <a:ext uri="{FF2B5EF4-FFF2-40B4-BE49-F238E27FC236}">
                <a16:creationId xmlns:a16="http://schemas.microsoft.com/office/drawing/2014/main" id="{0D38BBC7-0734-4F4D-9970-D090C11C28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9870" y="274638"/>
            <a:ext cx="1566930" cy="1071442"/>
          </a:xfrm>
          <a:prstGeom prst="rect">
            <a:avLst/>
          </a:prstGeom>
        </p:spPr>
      </p:pic>
      <p:pic>
        <p:nvPicPr>
          <p:cNvPr id="5" name="Picture 4">
            <a:extLst>
              <a:ext uri="{FF2B5EF4-FFF2-40B4-BE49-F238E27FC236}">
                <a16:creationId xmlns:a16="http://schemas.microsoft.com/office/drawing/2014/main" id="{C00BFD00-A763-4820-B5EF-E951C24115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304580"/>
            <a:ext cx="1631713" cy="1041500"/>
          </a:xfrm>
          <a:prstGeom prst="rect">
            <a:avLst/>
          </a:prstGeom>
        </p:spPr>
      </p:pic>
    </p:spTree>
    <p:extLst>
      <p:ext uri="{BB962C8B-B14F-4D97-AF65-F5344CB8AC3E}">
        <p14:creationId xmlns:p14="http://schemas.microsoft.com/office/powerpoint/2010/main" val="1579398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50000"/>
            </a:schemeClr>
          </a:solidFill>
        </p:spPr>
        <p:txBody>
          <a:bodyPr/>
          <a:lstStyle/>
          <a:p>
            <a:r>
              <a:rPr lang="en-US" dirty="0">
                <a:solidFill>
                  <a:schemeClr val="bg1"/>
                </a:solidFill>
              </a:rPr>
              <a:t>Welcome</a:t>
            </a:r>
          </a:p>
        </p:txBody>
      </p:sp>
      <p:sp>
        <p:nvSpPr>
          <p:cNvPr id="3" name="Content Placeholder 2"/>
          <p:cNvSpPr>
            <a:spLocks noGrp="1"/>
          </p:cNvSpPr>
          <p:nvPr>
            <p:ph idx="1"/>
          </p:nvPr>
        </p:nvSpPr>
        <p:spPr>
          <a:xfrm>
            <a:off x="457200" y="1371600"/>
            <a:ext cx="8229600" cy="5334000"/>
          </a:xfrm>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path path="circle">
              <a:fillToRect l="100000" t="100000"/>
            </a:path>
            <a:tileRect r="-100000" b="-100000"/>
          </a:gradFill>
        </p:spPr>
        <p:txBody>
          <a:bodyPr>
            <a:normAutofit/>
          </a:bodyPr>
          <a:lstStyle/>
          <a:p>
            <a:pPr marL="0" lvl="0" indent="0" algn="ctr">
              <a:buNone/>
            </a:pPr>
            <a:endParaRPr lang="en-US" sz="2500" dirty="0">
              <a:solidFill>
                <a:schemeClr val="tx2">
                  <a:lumMod val="75000"/>
                </a:schemeClr>
              </a:solidFill>
            </a:endParaRPr>
          </a:p>
          <a:p>
            <a:pPr marL="0" lvl="0" indent="0" algn="ctr">
              <a:buNone/>
            </a:pPr>
            <a:endParaRPr lang="en-US" sz="2500" dirty="0">
              <a:solidFill>
                <a:schemeClr val="tx2">
                  <a:lumMod val="75000"/>
                </a:schemeClr>
              </a:solidFill>
            </a:endParaRPr>
          </a:p>
          <a:p>
            <a:pPr marL="0" lvl="0" indent="0" algn="ctr">
              <a:buNone/>
            </a:pPr>
            <a:r>
              <a:rPr lang="en-US" dirty="0">
                <a:solidFill>
                  <a:schemeClr val="tx2">
                    <a:lumMod val="75000"/>
                  </a:schemeClr>
                </a:solidFill>
              </a:rPr>
              <a:t>Welcome</a:t>
            </a:r>
          </a:p>
          <a:p>
            <a:pPr marL="0" lvl="0" indent="0" algn="ctr">
              <a:buNone/>
            </a:pPr>
            <a:r>
              <a:rPr lang="en-US">
                <a:solidFill>
                  <a:schemeClr val="tx2">
                    <a:lumMod val="75000"/>
                  </a:schemeClr>
                </a:solidFill>
              </a:rPr>
              <a:t>Mayor Keith </a:t>
            </a:r>
            <a:r>
              <a:rPr lang="en-US" dirty="0">
                <a:solidFill>
                  <a:schemeClr val="tx2">
                    <a:lumMod val="75000"/>
                  </a:schemeClr>
                </a:solidFill>
              </a:rPr>
              <a:t>W. Babb, Jr</a:t>
            </a:r>
          </a:p>
          <a:p>
            <a:pPr marL="0" lvl="0" indent="0" algn="ctr">
              <a:buNone/>
            </a:pPr>
            <a:endParaRPr lang="en-US" sz="2500" dirty="0">
              <a:solidFill>
                <a:schemeClr val="tx2">
                  <a:lumMod val="75000"/>
                </a:schemeClr>
              </a:solidFill>
            </a:endParaRPr>
          </a:p>
          <a:p>
            <a:pPr marL="0" lvl="0" indent="0" algn="ctr">
              <a:buNone/>
            </a:pPr>
            <a:r>
              <a:rPr lang="en-US" dirty="0">
                <a:solidFill>
                  <a:schemeClr val="tx2">
                    <a:lumMod val="75000"/>
                  </a:schemeClr>
                </a:solidFill>
              </a:rPr>
              <a:t>Invocation &amp; Pledge of Allegiance </a:t>
            </a:r>
          </a:p>
          <a:p>
            <a:pPr marL="0" lvl="0" indent="0" algn="ctr">
              <a:buNone/>
            </a:pPr>
            <a:r>
              <a:rPr lang="en-US" dirty="0">
                <a:solidFill>
                  <a:schemeClr val="tx2">
                    <a:lumMod val="75000"/>
                  </a:schemeClr>
                </a:solidFill>
              </a:rPr>
              <a:t>Vice-Mayor Clara Murvin</a:t>
            </a:r>
          </a:p>
        </p:txBody>
      </p:sp>
      <p:pic>
        <p:nvPicPr>
          <p:cNvPr id="4" name="Picture 3">
            <a:extLst>
              <a:ext uri="{FF2B5EF4-FFF2-40B4-BE49-F238E27FC236}">
                <a16:creationId xmlns:a16="http://schemas.microsoft.com/office/drawing/2014/main" id="{0D38BBC7-0734-4F4D-9970-D090C11C28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347399"/>
            <a:ext cx="1566930" cy="997478"/>
          </a:xfrm>
          <a:prstGeom prst="rect">
            <a:avLst/>
          </a:prstGeom>
        </p:spPr>
      </p:pic>
      <p:pic>
        <p:nvPicPr>
          <p:cNvPr id="5" name="Picture 4">
            <a:extLst>
              <a:ext uri="{FF2B5EF4-FFF2-40B4-BE49-F238E27FC236}">
                <a16:creationId xmlns:a16="http://schemas.microsoft.com/office/drawing/2014/main" id="{C00BFD00-A763-4820-B5EF-E951C24115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670" y="367200"/>
            <a:ext cx="1566930" cy="957875"/>
          </a:xfrm>
          <a:prstGeom prst="rect">
            <a:avLst/>
          </a:prstGeom>
        </p:spPr>
      </p:pic>
    </p:spTree>
    <p:extLst>
      <p:ext uri="{BB962C8B-B14F-4D97-AF65-F5344CB8AC3E}">
        <p14:creationId xmlns:p14="http://schemas.microsoft.com/office/powerpoint/2010/main" val="3319266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301"/>
            <a:ext cx="8229600" cy="838200"/>
          </a:xfrm>
          <a:solidFill>
            <a:schemeClr val="tx2">
              <a:lumMod val="50000"/>
            </a:schemeClr>
          </a:solidFill>
        </p:spPr>
        <p:txBody>
          <a:bodyPr>
            <a:normAutofit/>
          </a:bodyPr>
          <a:lstStyle/>
          <a:p>
            <a:r>
              <a:rPr lang="en-US" dirty="0">
                <a:solidFill>
                  <a:schemeClr val="bg1"/>
                </a:solidFill>
              </a:rPr>
              <a:t>Organizational Chart</a:t>
            </a:r>
          </a:p>
        </p:txBody>
      </p:sp>
      <p:sp>
        <p:nvSpPr>
          <p:cNvPr id="3" name="Content Placeholder 2"/>
          <p:cNvSpPr>
            <a:spLocks noGrp="1"/>
          </p:cNvSpPr>
          <p:nvPr>
            <p:ph idx="1"/>
          </p:nvPr>
        </p:nvSpPr>
        <p:spPr>
          <a:xfrm>
            <a:off x="457200" y="937958"/>
            <a:ext cx="8229600" cy="5967666"/>
          </a:xfrm>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path path="circle">
              <a:fillToRect l="100000" t="100000"/>
            </a:path>
            <a:tileRect r="-100000" b="-100000"/>
          </a:gradFill>
        </p:spPr>
        <p:txBody>
          <a:bodyPr>
            <a:normAutofit/>
          </a:bodyPr>
          <a:lstStyle/>
          <a:p>
            <a:pPr marL="0" lvl="0" indent="0">
              <a:buNone/>
            </a:pPr>
            <a:endParaRPr lang="en-US" sz="2500" dirty="0"/>
          </a:p>
          <a:p>
            <a:pPr marL="0" lvl="0" indent="0">
              <a:buNone/>
            </a:pPr>
            <a:endParaRPr lang="en-US" sz="2500" dirty="0"/>
          </a:p>
          <a:p>
            <a:pPr marL="0" lvl="0" indent="0">
              <a:buNone/>
            </a:pPr>
            <a:endParaRPr lang="en-US" sz="2500" dirty="0"/>
          </a:p>
          <a:p>
            <a:pPr marL="0" lvl="0" indent="0">
              <a:buNone/>
            </a:pPr>
            <a:r>
              <a:rPr lang="en-US" sz="2500" dirty="0"/>
              <a:t>City of Pahokee</a:t>
            </a:r>
          </a:p>
          <a:p>
            <a:pPr marL="0" lvl="0" indent="0">
              <a:buNone/>
            </a:pPr>
            <a:r>
              <a:rPr lang="en-US" sz="2500" dirty="0"/>
              <a:t>Organizational</a:t>
            </a:r>
          </a:p>
          <a:p>
            <a:pPr marL="0" lvl="0" indent="0">
              <a:buNone/>
            </a:pPr>
            <a:r>
              <a:rPr lang="en-US" sz="2500" dirty="0"/>
              <a:t>Chart</a:t>
            </a:r>
          </a:p>
        </p:txBody>
      </p:sp>
      <p:pic>
        <p:nvPicPr>
          <p:cNvPr id="4" name="Picture 3">
            <a:extLst>
              <a:ext uri="{FF2B5EF4-FFF2-40B4-BE49-F238E27FC236}">
                <a16:creationId xmlns:a16="http://schemas.microsoft.com/office/drawing/2014/main" id="{0D38BBC7-0734-4F4D-9970-D090C11C28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0"/>
            <a:ext cx="1243969" cy="791887"/>
          </a:xfrm>
          <a:prstGeom prst="rect">
            <a:avLst/>
          </a:prstGeom>
        </p:spPr>
      </p:pic>
      <p:pic>
        <p:nvPicPr>
          <p:cNvPr id="5" name="Picture 4">
            <a:extLst>
              <a:ext uri="{FF2B5EF4-FFF2-40B4-BE49-F238E27FC236}">
                <a16:creationId xmlns:a16="http://schemas.microsoft.com/office/drawing/2014/main" id="{C00BFD00-A763-4820-B5EF-E951C24115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782" y="23157"/>
            <a:ext cx="1295400" cy="791887"/>
          </a:xfrm>
          <a:prstGeom prst="rect">
            <a:avLst/>
          </a:prstGeom>
        </p:spPr>
      </p:pic>
      <p:pic>
        <p:nvPicPr>
          <p:cNvPr id="38" name="Picture 37">
            <a:extLst>
              <a:ext uri="{FF2B5EF4-FFF2-40B4-BE49-F238E27FC236}">
                <a16:creationId xmlns:a16="http://schemas.microsoft.com/office/drawing/2014/main" id="{42CA15CE-FC5F-47C1-B6EE-01C2DBDFB267}"/>
              </a:ext>
            </a:extLst>
          </p:cNvPr>
          <p:cNvPicPr>
            <a:picLocks noChangeAspect="1"/>
          </p:cNvPicPr>
          <p:nvPr/>
        </p:nvPicPr>
        <p:blipFill>
          <a:blip r:embed="rId3"/>
          <a:stretch>
            <a:fillRect/>
          </a:stretch>
        </p:blipFill>
        <p:spPr>
          <a:xfrm>
            <a:off x="1924042" y="853344"/>
            <a:ext cx="5295915" cy="6004656"/>
          </a:xfrm>
          <a:prstGeom prst="rect">
            <a:avLst/>
          </a:prstGeom>
        </p:spPr>
      </p:pic>
    </p:spTree>
    <p:extLst>
      <p:ext uri="{BB962C8B-B14F-4D97-AF65-F5344CB8AC3E}">
        <p14:creationId xmlns:p14="http://schemas.microsoft.com/office/powerpoint/2010/main" val="2470693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6"/>
            <a:ext cx="5404104" cy="1508760"/>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582930" y="692912"/>
            <a:ext cx="4958334" cy="1045354"/>
          </a:xfrm>
        </p:spPr>
        <p:txBody>
          <a:bodyPr>
            <a:normAutofit/>
          </a:bodyPr>
          <a:lstStyle/>
          <a:p>
            <a:r>
              <a:rPr lang="en-US" sz="4900" dirty="0">
                <a:solidFill>
                  <a:srgbClr val="FFFFFF"/>
                </a:solidFill>
              </a:rPr>
              <a:t>GOAL SETTING</a:t>
            </a:r>
            <a:endParaRPr lang="en-US" sz="2700" dirty="0">
              <a:solidFill>
                <a:srgbClr val="FFFFFF"/>
              </a:solidFill>
            </a:endParaRPr>
          </a:p>
        </p:txBody>
      </p:sp>
      <p:sp>
        <p:nvSpPr>
          <p:cNvPr id="12" name="Rectangle 11">
            <a:extLst>
              <a:ext uri="{FF2B5EF4-FFF2-40B4-BE49-F238E27FC236}">
                <a16:creationId xmlns:a16="http://schemas.microsoft.com/office/drawing/2014/main" id="{704CF0C2-D23E-449F-A4D6-61389E112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70448" y="450222"/>
            <a:ext cx="1405890" cy="1506594"/>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Rectangle 13">
            <a:extLst>
              <a:ext uri="{FF2B5EF4-FFF2-40B4-BE49-F238E27FC236}">
                <a16:creationId xmlns:a16="http://schemas.microsoft.com/office/drawing/2014/main" id="{594DA556-9BAB-455E-A184-EC9F79FC0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2735" y="453269"/>
            <a:ext cx="1397074" cy="1505231"/>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 name="Rectangle 1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2130552"/>
            <a:ext cx="5404104" cy="427024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5C9BBE8D-5901-4EC2-AAF9-EEDC356B556D}"/>
              </a:ext>
            </a:extLst>
          </p:cNvPr>
          <p:cNvPicPr>
            <a:picLocks noChangeAspect="1"/>
          </p:cNvPicPr>
          <p:nvPr/>
        </p:nvPicPr>
        <p:blipFill rotWithShape="1">
          <a:blip r:embed="rId3">
            <a:extLst>
              <a:ext uri="{28A0092B-C50C-407E-A947-70E740481C1C}">
                <a14:useLocalDpi xmlns:a14="http://schemas.microsoft.com/office/drawing/2010/main" val="0"/>
              </a:ext>
            </a:extLst>
          </a:blip>
          <a:srcRect t="3704" b="1160"/>
          <a:stretch/>
        </p:blipFill>
        <p:spPr>
          <a:xfrm>
            <a:off x="7381201" y="533401"/>
            <a:ext cx="1397074" cy="1295400"/>
          </a:xfrm>
          <a:prstGeom prst="rect">
            <a:avLst/>
          </a:prstGeom>
        </p:spPr>
      </p:pic>
      <p:pic>
        <p:nvPicPr>
          <p:cNvPr id="7" name="Content Placeholder 6">
            <a:extLst>
              <a:ext uri="{FF2B5EF4-FFF2-40B4-BE49-F238E27FC236}">
                <a16:creationId xmlns:a16="http://schemas.microsoft.com/office/drawing/2014/main" id="{0ADB7604-73D1-4F3B-A896-9AC7A0600FAD}"/>
              </a:ext>
            </a:extLst>
          </p:cNvPr>
          <p:cNvPicPr>
            <a:picLocks noGrp="1" noChangeAspect="1"/>
          </p:cNvPicPr>
          <p:nvPr>
            <p:ph idx="1"/>
          </p:nvPr>
        </p:nvPicPr>
        <p:blipFill>
          <a:blip r:embed="rId4"/>
          <a:stretch>
            <a:fillRect/>
          </a:stretch>
        </p:blipFill>
        <p:spPr>
          <a:xfrm>
            <a:off x="795272" y="2321354"/>
            <a:ext cx="7311918" cy="1528488"/>
          </a:xfrm>
          <a:prstGeom prst="rect">
            <a:avLst/>
          </a:prstGeom>
        </p:spPr>
      </p:pic>
      <p:sp>
        <p:nvSpPr>
          <p:cNvPr id="13" name="TextBox 12">
            <a:extLst>
              <a:ext uri="{FF2B5EF4-FFF2-40B4-BE49-F238E27FC236}">
                <a16:creationId xmlns:a16="http://schemas.microsoft.com/office/drawing/2014/main" id="{CA596B92-0EE0-4FE6-81C3-E1A8DA2870B4}"/>
              </a:ext>
            </a:extLst>
          </p:cNvPr>
          <p:cNvSpPr txBox="1"/>
          <p:nvPr/>
        </p:nvSpPr>
        <p:spPr>
          <a:xfrm>
            <a:off x="2286000" y="4151592"/>
            <a:ext cx="4572000" cy="2308324"/>
          </a:xfrm>
          <a:prstGeom prst="rect">
            <a:avLst/>
          </a:prstGeom>
          <a:noFill/>
        </p:spPr>
        <p:txBody>
          <a:bodyPr wrap="square">
            <a:spAutoFit/>
          </a:bodyPr>
          <a:lstStyle/>
          <a:p>
            <a:pPr marL="0" marR="0">
              <a:spcBef>
                <a:spcPts val="0"/>
              </a:spcBef>
              <a:spcAft>
                <a:spcPts val="0"/>
              </a:spcAft>
            </a:pPr>
            <a:r>
              <a:rPr lang="en-US" sz="1800" b="1" dirty="0">
                <a:effectLst/>
                <a:latin typeface="Arial" panose="020B0604020202020204" pitchFamily="34" charset="0"/>
                <a:ea typeface="Times New Roman" panose="02020603050405020304" pitchFamily="18" charset="0"/>
              </a:rPr>
              <a:t>Strategic Goals: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arenR"/>
            </a:pPr>
            <a:r>
              <a:rPr lang="en-US" sz="1800" dirty="0">
                <a:effectLst/>
                <a:latin typeface="Arial" panose="020B0604020202020204" pitchFamily="34" charset="0"/>
                <a:ea typeface="Times New Roman" panose="02020603050405020304" pitchFamily="18" charset="0"/>
              </a:rPr>
              <a:t>Foster sustainable growth and development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arenR"/>
            </a:pPr>
            <a:r>
              <a:rPr lang="en-US" sz="1800" dirty="0">
                <a:effectLst/>
                <a:latin typeface="Arial" panose="020B0604020202020204" pitchFamily="34" charset="0"/>
                <a:ea typeface="Times New Roman" panose="02020603050405020304" pitchFamily="18" charset="0"/>
              </a:rPr>
              <a:t>Ensure our quality of life</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arenR"/>
            </a:pPr>
            <a:r>
              <a:rPr lang="en-US" sz="1800" dirty="0">
                <a:effectLst/>
                <a:latin typeface="Arial" panose="020B0604020202020204" pitchFamily="34" charset="0"/>
                <a:ea typeface="Times New Roman" panose="02020603050405020304" pitchFamily="18" charset="0"/>
              </a:rPr>
              <a:t>Lead with environmental stewardship</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arenR"/>
            </a:pPr>
            <a:r>
              <a:rPr lang="en-US" sz="1800" dirty="0">
                <a:effectLst/>
                <a:latin typeface="Arial" panose="020B0604020202020204" pitchFamily="34" charset="0"/>
                <a:ea typeface="Times New Roman" panose="02020603050405020304" pitchFamily="18" charset="0"/>
              </a:rPr>
              <a:t>Improve our infrastructure</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arenR"/>
            </a:pPr>
            <a:r>
              <a:rPr lang="en-US" sz="1800" dirty="0">
                <a:effectLst/>
                <a:latin typeface="Arial" panose="020B0604020202020204" pitchFamily="34" charset="0"/>
                <a:ea typeface="Times New Roman" panose="02020603050405020304" pitchFamily="18" charset="0"/>
              </a:rPr>
              <a:t>Embrace financial accountability and transparency</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0502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6"/>
            <a:ext cx="5404104" cy="1508760"/>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title"/>
          </p:nvPr>
        </p:nvSpPr>
        <p:spPr>
          <a:xfrm>
            <a:off x="582929" y="914400"/>
            <a:ext cx="4979671" cy="823866"/>
          </a:xfrm>
        </p:spPr>
        <p:txBody>
          <a:bodyPr>
            <a:normAutofit fontScale="90000"/>
          </a:bodyPr>
          <a:lstStyle/>
          <a:p>
            <a:r>
              <a:rPr lang="en-US" sz="4900" dirty="0">
                <a:solidFill>
                  <a:srgbClr val="FFFFFF"/>
                </a:solidFill>
              </a:rPr>
              <a:t>RANK ITEMS OF IMPORTANCE</a:t>
            </a:r>
            <a:br>
              <a:rPr lang="en-US" sz="3700" dirty="0">
                <a:solidFill>
                  <a:srgbClr val="FFFFFF"/>
                </a:solidFill>
              </a:rPr>
            </a:br>
            <a:r>
              <a:rPr lang="en-US" sz="3700" dirty="0">
                <a:solidFill>
                  <a:srgbClr val="FFFFFF"/>
                </a:solidFill>
              </a:rPr>
              <a:t> </a:t>
            </a:r>
            <a:endParaRPr lang="en-US" sz="2700" dirty="0">
              <a:solidFill>
                <a:srgbClr val="FFFFFF"/>
              </a:solidFill>
            </a:endParaRPr>
          </a:p>
        </p:txBody>
      </p:sp>
      <p:sp>
        <p:nvSpPr>
          <p:cNvPr id="12" name="Rectangle 11">
            <a:extLst>
              <a:ext uri="{FF2B5EF4-FFF2-40B4-BE49-F238E27FC236}">
                <a16:creationId xmlns:a16="http://schemas.microsoft.com/office/drawing/2014/main" id="{704CF0C2-D23E-449F-A4D6-61389E112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70448" y="450222"/>
            <a:ext cx="1405890" cy="1506594"/>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Rectangle 13">
            <a:extLst>
              <a:ext uri="{FF2B5EF4-FFF2-40B4-BE49-F238E27FC236}">
                <a16:creationId xmlns:a16="http://schemas.microsoft.com/office/drawing/2014/main" id="{594DA556-9BAB-455E-A184-EC9F79FC0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2735" y="453269"/>
            <a:ext cx="1397074" cy="1505231"/>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6" name="Rectangle 1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2130552"/>
            <a:ext cx="5404104" cy="427024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5C9BBE8D-5901-4EC2-AAF9-EEDC356B556D}"/>
              </a:ext>
            </a:extLst>
          </p:cNvPr>
          <p:cNvPicPr>
            <a:picLocks noChangeAspect="1"/>
          </p:cNvPicPr>
          <p:nvPr/>
        </p:nvPicPr>
        <p:blipFill rotWithShape="1">
          <a:blip r:embed="rId3">
            <a:extLst>
              <a:ext uri="{28A0092B-C50C-407E-A947-70E740481C1C}">
                <a14:useLocalDpi xmlns:a14="http://schemas.microsoft.com/office/drawing/2010/main" val="0"/>
              </a:ext>
            </a:extLst>
          </a:blip>
          <a:srcRect t="3704" b="1160"/>
          <a:stretch/>
        </p:blipFill>
        <p:spPr>
          <a:xfrm>
            <a:off x="7381201" y="533401"/>
            <a:ext cx="1397074" cy="1295400"/>
          </a:xfrm>
          <a:prstGeom prst="rect">
            <a:avLst/>
          </a:prstGeom>
        </p:spPr>
      </p:pic>
      <p:sp>
        <p:nvSpPr>
          <p:cNvPr id="6" name="Content Placeholder 5">
            <a:extLst>
              <a:ext uri="{FF2B5EF4-FFF2-40B4-BE49-F238E27FC236}">
                <a16:creationId xmlns:a16="http://schemas.microsoft.com/office/drawing/2014/main" id="{06D52B6C-A9B3-4DDD-871D-78AB818CF460}"/>
              </a:ext>
            </a:extLst>
          </p:cNvPr>
          <p:cNvSpPr>
            <a:spLocks noGrp="1"/>
          </p:cNvSpPr>
          <p:nvPr>
            <p:ph idx="1"/>
          </p:nvPr>
        </p:nvSpPr>
        <p:spPr>
          <a:xfrm>
            <a:off x="457200" y="1956816"/>
            <a:ext cx="8610600" cy="4824984"/>
          </a:xfrm>
        </p:spPr>
        <p:txBody>
          <a:bodyPr>
            <a:normAutofit fontScale="77500" lnSpcReduction="20000"/>
          </a:bodyPr>
          <a:lstStyle/>
          <a:p>
            <a:pPr marL="0" marR="0">
              <a:spcBef>
                <a:spcPts val="0"/>
              </a:spcBef>
              <a:spcAft>
                <a:spcPts val="0"/>
              </a:spcAft>
            </a:pPr>
            <a:r>
              <a:rPr lang="en-US" sz="1200" b="1" dirty="0">
                <a:effectLst/>
                <a:latin typeface="Arial" panose="020B0604020202020204" pitchFamily="34" charset="0"/>
                <a:ea typeface="Times New Roman" panose="02020603050405020304" pitchFamily="18" charset="0"/>
              </a:rPr>
              <a:t>Items to be prioritize for the remaining FY2020-2021 Budget</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200" dirty="0">
                <a:effectLst/>
                <a:latin typeface="Arial" panose="020B0604020202020204" pitchFamily="34" charset="0"/>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Public Services Building and storage building in back (keep records)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26 Acres and 9 Acres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Paint current City Hall and service A/C</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Redevelopment of New City Hall/Old Pahokee High School</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City of Pahokee Campground &amp; Marina - repairs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Port </a:t>
            </a:r>
            <a:r>
              <a:rPr lang="en-US" sz="1200" dirty="0" err="1">
                <a:effectLst/>
                <a:latin typeface="Arial" panose="020B0604020202020204" pitchFamily="34" charset="0"/>
                <a:ea typeface="Times New Roman" panose="02020603050405020304" pitchFamily="18" charset="0"/>
                <a:cs typeface="Times New Roman" panose="02020603050405020304" pitchFamily="18" charset="0"/>
              </a:rPr>
              <a:t>Mayaca</a:t>
            </a:r>
            <a:r>
              <a:rPr lang="en-US" sz="1200" dirty="0">
                <a:effectLst/>
                <a:latin typeface="Arial" panose="020B0604020202020204" pitchFamily="34" charset="0"/>
                <a:ea typeface="Times New Roman" panose="02020603050405020304" pitchFamily="18" charset="0"/>
                <a:cs typeface="Times New Roman" panose="02020603050405020304" pitchFamily="18" charset="0"/>
              </a:rPr>
              <a:t> Cemetery – Office Roof and lawn equipment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American Rescue Plan Act</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Amend Ordinances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COMP Plan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Planning and Zoning</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Code Enforcement</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Economic Incentive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Update Personnel Handbook</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Utility Master Plan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Housing</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New development and redevelopment</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Multi-family (Duplex and Triplex)</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Townhomes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Economic Development</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Commercial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Industrial</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Tourism grant</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Downtown Redevelopment</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Infrastructure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Roads/Streets and sidewalks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Storm Water Drainage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Fleet/Lease – vehicles/mobile generators/equipment</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Events: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Back to School Bash – August 7</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Art in the Park – September</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Storm of 1928 Remembrance – September</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Centennial (100 years) celebration – Select committee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Updated projections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IT/software</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Personnel – 8 additional</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Parks &amp; Recreation Complex/EVP Cafeteria A/C</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MLK Park renovation</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en-US" sz="1200" dirty="0">
                <a:effectLst/>
                <a:latin typeface="Arial" panose="020B0604020202020204" pitchFamily="34" charset="0"/>
                <a:ea typeface="Times New Roman" panose="02020603050405020304" pitchFamily="18" charset="0"/>
                <a:cs typeface="Times New Roman" panose="02020603050405020304" pitchFamily="18" charset="0"/>
              </a:rPr>
              <a:t>Commissioner’s Park – Splash Pad</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000940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6"/>
            <a:ext cx="5404104" cy="1508760"/>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582929" y="914400"/>
            <a:ext cx="4979671" cy="823866"/>
          </a:xfrm>
        </p:spPr>
        <p:txBody>
          <a:bodyPr>
            <a:normAutofit fontScale="90000"/>
          </a:bodyPr>
          <a:lstStyle/>
          <a:p>
            <a:r>
              <a:rPr lang="en-US" dirty="0">
                <a:solidFill>
                  <a:srgbClr val="FFFFFF"/>
                </a:solidFill>
              </a:rPr>
              <a:t>RANK ITEMS OF IMPORTANCE CONT’D</a:t>
            </a:r>
            <a:br>
              <a:rPr lang="en-US" sz="3700" dirty="0">
                <a:solidFill>
                  <a:srgbClr val="FFFFFF"/>
                </a:solidFill>
              </a:rPr>
            </a:br>
            <a:r>
              <a:rPr lang="en-US" sz="3700" dirty="0">
                <a:solidFill>
                  <a:srgbClr val="FFFFFF"/>
                </a:solidFill>
              </a:rPr>
              <a:t> </a:t>
            </a:r>
            <a:endParaRPr lang="en-US" sz="2700" dirty="0">
              <a:solidFill>
                <a:srgbClr val="FFFFFF"/>
              </a:solidFill>
            </a:endParaRPr>
          </a:p>
        </p:txBody>
      </p:sp>
      <p:sp>
        <p:nvSpPr>
          <p:cNvPr id="12" name="Rectangle 11">
            <a:extLst>
              <a:ext uri="{FF2B5EF4-FFF2-40B4-BE49-F238E27FC236}">
                <a16:creationId xmlns:a16="http://schemas.microsoft.com/office/drawing/2014/main" id="{704CF0C2-D23E-449F-A4D6-61389E112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70448" y="450222"/>
            <a:ext cx="1405890" cy="1506594"/>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594DA556-9BAB-455E-A184-EC9F79FC0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2735" y="453269"/>
            <a:ext cx="1397074" cy="1505231"/>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2130552"/>
            <a:ext cx="5404104" cy="427024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5C9BBE8D-5901-4EC2-AAF9-EEDC356B556D}"/>
              </a:ext>
            </a:extLst>
          </p:cNvPr>
          <p:cNvPicPr>
            <a:picLocks noChangeAspect="1"/>
          </p:cNvPicPr>
          <p:nvPr/>
        </p:nvPicPr>
        <p:blipFill rotWithShape="1">
          <a:blip r:embed="rId3">
            <a:extLst>
              <a:ext uri="{28A0092B-C50C-407E-A947-70E740481C1C}">
                <a14:useLocalDpi xmlns:a14="http://schemas.microsoft.com/office/drawing/2010/main" val="0"/>
              </a:ext>
            </a:extLst>
          </a:blip>
          <a:srcRect t="3704" b="1160"/>
          <a:stretch/>
        </p:blipFill>
        <p:spPr>
          <a:xfrm>
            <a:off x="7381201" y="533401"/>
            <a:ext cx="1397074" cy="1295400"/>
          </a:xfrm>
          <a:prstGeom prst="rect">
            <a:avLst/>
          </a:prstGeom>
        </p:spPr>
      </p:pic>
      <p:pic>
        <p:nvPicPr>
          <p:cNvPr id="8" name="Content Placeholder 7">
            <a:extLst>
              <a:ext uri="{FF2B5EF4-FFF2-40B4-BE49-F238E27FC236}">
                <a16:creationId xmlns:a16="http://schemas.microsoft.com/office/drawing/2014/main" id="{C6292D7C-11F3-4591-BDE1-8F7DDFF69789}"/>
              </a:ext>
            </a:extLst>
          </p:cNvPr>
          <p:cNvPicPr>
            <a:picLocks noGrp="1" noChangeAspect="1"/>
          </p:cNvPicPr>
          <p:nvPr>
            <p:ph idx="1"/>
          </p:nvPr>
        </p:nvPicPr>
        <p:blipFill>
          <a:blip r:embed="rId4"/>
          <a:stretch>
            <a:fillRect/>
          </a:stretch>
        </p:blipFill>
        <p:spPr>
          <a:xfrm>
            <a:off x="761999" y="2130551"/>
            <a:ext cx="8016275" cy="4271168"/>
          </a:xfrm>
        </p:spPr>
      </p:pic>
    </p:spTree>
    <p:extLst>
      <p:ext uri="{BB962C8B-B14F-4D97-AF65-F5344CB8AC3E}">
        <p14:creationId xmlns:p14="http://schemas.microsoft.com/office/powerpoint/2010/main" val="1230574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6"/>
            <a:ext cx="5404104" cy="1508760"/>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582929" y="914400"/>
            <a:ext cx="4979671" cy="823866"/>
          </a:xfrm>
        </p:spPr>
        <p:txBody>
          <a:bodyPr>
            <a:normAutofit fontScale="90000"/>
          </a:bodyPr>
          <a:lstStyle/>
          <a:p>
            <a:r>
              <a:rPr lang="en-US" dirty="0">
                <a:solidFill>
                  <a:srgbClr val="FFFFFF"/>
                </a:solidFill>
              </a:rPr>
              <a:t>VISION AND VALUES</a:t>
            </a:r>
            <a:br>
              <a:rPr lang="en-US" sz="3700" dirty="0">
                <a:solidFill>
                  <a:srgbClr val="FFFFFF"/>
                </a:solidFill>
              </a:rPr>
            </a:br>
            <a:r>
              <a:rPr lang="en-US" sz="3700" dirty="0">
                <a:solidFill>
                  <a:srgbClr val="FFFFFF"/>
                </a:solidFill>
              </a:rPr>
              <a:t> </a:t>
            </a:r>
            <a:endParaRPr lang="en-US" sz="2700" dirty="0">
              <a:solidFill>
                <a:srgbClr val="FFFFFF"/>
              </a:solidFill>
            </a:endParaRPr>
          </a:p>
        </p:txBody>
      </p:sp>
      <p:sp>
        <p:nvSpPr>
          <p:cNvPr id="12" name="Rectangle 11">
            <a:extLst>
              <a:ext uri="{FF2B5EF4-FFF2-40B4-BE49-F238E27FC236}">
                <a16:creationId xmlns:a16="http://schemas.microsoft.com/office/drawing/2014/main" id="{704CF0C2-D23E-449F-A4D6-61389E112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70448" y="450222"/>
            <a:ext cx="1405890" cy="1506594"/>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594DA556-9BAB-455E-A184-EC9F79FC0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2735" y="453269"/>
            <a:ext cx="1397074" cy="1505231"/>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2130552"/>
            <a:ext cx="5404104" cy="427024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5C9BBE8D-5901-4EC2-AAF9-EEDC356B556D}"/>
              </a:ext>
            </a:extLst>
          </p:cNvPr>
          <p:cNvPicPr>
            <a:picLocks noChangeAspect="1"/>
          </p:cNvPicPr>
          <p:nvPr/>
        </p:nvPicPr>
        <p:blipFill rotWithShape="1">
          <a:blip r:embed="rId3">
            <a:extLst>
              <a:ext uri="{28A0092B-C50C-407E-A947-70E740481C1C}">
                <a14:useLocalDpi xmlns:a14="http://schemas.microsoft.com/office/drawing/2010/main" val="0"/>
              </a:ext>
            </a:extLst>
          </a:blip>
          <a:srcRect t="3704" b="1160"/>
          <a:stretch/>
        </p:blipFill>
        <p:spPr>
          <a:xfrm>
            <a:off x="7381201" y="533401"/>
            <a:ext cx="1397074" cy="1295400"/>
          </a:xfrm>
          <a:prstGeom prst="rect">
            <a:avLst/>
          </a:prstGeom>
        </p:spPr>
      </p:pic>
      <p:sp>
        <p:nvSpPr>
          <p:cNvPr id="4" name="Content Placeholder 3">
            <a:extLst>
              <a:ext uri="{FF2B5EF4-FFF2-40B4-BE49-F238E27FC236}">
                <a16:creationId xmlns:a16="http://schemas.microsoft.com/office/drawing/2014/main" id="{023295FA-011B-44DD-A988-99B029BF3D25}"/>
              </a:ext>
            </a:extLst>
          </p:cNvPr>
          <p:cNvSpPr>
            <a:spLocks noGrp="1"/>
          </p:cNvSpPr>
          <p:nvPr>
            <p:ph idx="1"/>
          </p:nvPr>
        </p:nvSpPr>
        <p:spPr>
          <a:xfrm>
            <a:off x="457200" y="2036948"/>
            <a:ext cx="8229600" cy="4089215"/>
          </a:xfrm>
        </p:spPr>
        <p:txBody>
          <a:bodyPr/>
          <a:lstStyle/>
          <a:p>
            <a:pPr marL="0" marR="0">
              <a:spcBef>
                <a:spcPts val="0"/>
              </a:spcBef>
              <a:spcAft>
                <a:spcPts val="0"/>
              </a:spcAft>
            </a:pPr>
            <a:r>
              <a:rPr lang="en-US" sz="3200" b="1" dirty="0">
                <a:effectLst/>
                <a:latin typeface="Arial" panose="020B0604020202020204" pitchFamily="34" charset="0"/>
                <a:ea typeface="Times New Roman" panose="02020603050405020304" pitchFamily="18" charset="0"/>
              </a:rPr>
              <a:t>Vision and Values: </a:t>
            </a:r>
            <a:endParaRPr lang="en-US" sz="3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3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a:pPr>
            <a:r>
              <a:rPr lang="en-US" sz="3200" dirty="0">
                <a:effectLst/>
                <a:latin typeface="Arial" panose="020B0604020202020204" pitchFamily="34" charset="0"/>
                <a:ea typeface="Times New Roman" panose="02020603050405020304" pitchFamily="18" charset="0"/>
              </a:rPr>
              <a:t>“Respecting the Past, Focused on the Future”</a:t>
            </a:r>
            <a:endParaRPr lang="en-US" sz="3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UcPeriod"/>
            </a:pPr>
            <a:r>
              <a:rPr lang="en-US" sz="3200" dirty="0">
                <a:effectLst/>
                <a:latin typeface="Arial" panose="020B0604020202020204" pitchFamily="34" charset="0"/>
                <a:ea typeface="Times New Roman" panose="02020603050405020304" pitchFamily="18" charset="0"/>
              </a:rPr>
              <a:t>Mission and Vision Statements</a:t>
            </a:r>
            <a:endParaRPr lang="en-US" sz="32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313550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6"/>
            <a:ext cx="5404104" cy="1508760"/>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582929" y="914400"/>
            <a:ext cx="4979671" cy="823866"/>
          </a:xfrm>
        </p:spPr>
        <p:txBody>
          <a:bodyPr>
            <a:normAutofit fontScale="90000"/>
          </a:bodyPr>
          <a:lstStyle/>
          <a:p>
            <a:r>
              <a:rPr lang="en-US" dirty="0">
                <a:solidFill>
                  <a:srgbClr val="FFFFFF"/>
                </a:solidFill>
              </a:rPr>
              <a:t>PURPOSE</a:t>
            </a:r>
            <a:br>
              <a:rPr lang="en-US" sz="3700" dirty="0">
                <a:solidFill>
                  <a:srgbClr val="FFFFFF"/>
                </a:solidFill>
              </a:rPr>
            </a:br>
            <a:r>
              <a:rPr lang="en-US" sz="3700" dirty="0">
                <a:solidFill>
                  <a:srgbClr val="FFFFFF"/>
                </a:solidFill>
              </a:rPr>
              <a:t> </a:t>
            </a:r>
            <a:endParaRPr lang="en-US" sz="2700" dirty="0">
              <a:solidFill>
                <a:srgbClr val="FFFFFF"/>
              </a:solidFill>
            </a:endParaRPr>
          </a:p>
        </p:txBody>
      </p:sp>
      <p:sp>
        <p:nvSpPr>
          <p:cNvPr id="12" name="Rectangle 11">
            <a:extLst>
              <a:ext uri="{FF2B5EF4-FFF2-40B4-BE49-F238E27FC236}">
                <a16:creationId xmlns:a16="http://schemas.microsoft.com/office/drawing/2014/main" id="{704CF0C2-D23E-449F-A4D6-61389E112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70448" y="450222"/>
            <a:ext cx="1405890" cy="1506594"/>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594DA556-9BAB-455E-A184-EC9F79FC0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2735" y="453269"/>
            <a:ext cx="1397074" cy="1505231"/>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2130552"/>
            <a:ext cx="5404104" cy="427024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5C9BBE8D-5901-4EC2-AAF9-EEDC356B556D}"/>
              </a:ext>
            </a:extLst>
          </p:cNvPr>
          <p:cNvPicPr>
            <a:picLocks noChangeAspect="1"/>
          </p:cNvPicPr>
          <p:nvPr/>
        </p:nvPicPr>
        <p:blipFill rotWithShape="1">
          <a:blip r:embed="rId3">
            <a:extLst>
              <a:ext uri="{28A0092B-C50C-407E-A947-70E740481C1C}">
                <a14:useLocalDpi xmlns:a14="http://schemas.microsoft.com/office/drawing/2010/main" val="0"/>
              </a:ext>
            </a:extLst>
          </a:blip>
          <a:srcRect t="3704" b="1160"/>
          <a:stretch/>
        </p:blipFill>
        <p:spPr>
          <a:xfrm>
            <a:off x="7381201" y="533401"/>
            <a:ext cx="1397074" cy="1295400"/>
          </a:xfrm>
          <a:prstGeom prst="rect">
            <a:avLst/>
          </a:prstGeom>
        </p:spPr>
      </p:pic>
      <p:sp>
        <p:nvSpPr>
          <p:cNvPr id="4" name="Content Placeholder 3">
            <a:extLst>
              <a:ext uri="{FF2B5EF4-FFF2-40B4-BE49-F238E27FC236}">
                <a16:creationId xmlns:a16="http://schemas.microsoft.com/office/drawing/2014/main" id="{023295FA-011B-44DD-A988-99B029BF3D25}"/>
              </a:ext>
            </a:extLst>
          </p:cNvPr>
          <p:cNvSpPr>
            <a:spLocks noGrp="1"/>
          </p:cNvSpPr>
          <p:nvPr>
            <p:ph idx="1"/>
          </p:nvPr>
        </p:nvSpPr>
        <p:spPr>
          <a:xfrm>
            <a:off x="457200" y="2036948"/>
            <a:ext cx="8229600" cy="4089215"/>
          </a:xfrm>
        </p:spPr>
        <p:txBody>
          <a:bodyPr>
            <a:normAutofit fontScale="92500" lnSpcReduction="10000"/>
          </a:bodyPr>
          <a:lstStyle/>
          <a:p>
            <a:pPr marL="0" marR="0" indent="0">
              <a:spcBef>
                <a:spcPts val="0"/>
              </a:spcBef>
              <a:spcAft>
                <a:spcPts val="0"/>
              </a:spcAft>
              <a:buNone/>
            </a:pPr>
            <a:r>
              <a:rPr lang="en-US" sz="3200" dirty="0">
                <a:effectLst/>
                <a:latin typeface="Arial" panose="020B0604020202020204" pitchFamily="34" charset="0"/>
                <a:ea typeface="Times New Roman" panose="02020603050405020304" pitchFamily="18" charset="0"/>
              </a:rPr>
              <a:t>The City of Pahokee provides, protects, nurtures and cares for its community of residents, businesses, visitors and supporters. We create and sustain the best quality of life for the people that are the fabric of our entire community. Within that, we are the Heart of the Okeechobee Lake Community, and utilize that presence to foster the improvement of our entire city and all of its residents.</a:t>
            </a:r>
            <a:endParaRPr lang="en-US" sz="32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628294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6"/>
            <a:ext cx="5404104" cy="1508760"/>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582929" y="914400"/>
            <a:ext cx="4979671" cy="823866"/>
          </a:xfrm>
        </p:spPr>
        <p:txBody>
          <a:bodyPr>
            <a:normAutofit fontScale="90000"/>
          </a:bodyPr>
          <a:lstStyle/>
          <a:p>
            <a:r>
              <a:rPr lang="en-US" dirty="0">
                <a:solidFill>
                  <a:srgbClr val="FFFFFF"/>
                </a:solidFill>
              </a:rPr>
              <a:t>OUR MISSION</a:t>
            </a:r>
            <a:br>
              <a:rPr lang="en-US" sz="3700" dirty="0">
                <a:solidFill>
                  <a:srgbClr val="FFFFFF"/>
                </a:solidFill>
              </a:rPr>
            </a:br>
            <a:r>
              <a:rPr lang="en-US" sz="3700" dirty="0">
                <a:solidFill>
                  <a:srgbClr val="FFFFFF"/>
                </a:solidFill>
              </a:rPr>
              <a:t> </a:t>
            </a:r>
            <a:endParaRPr lang="en-US" sz="2700" dirty="0">
              <a:solidFill>
                <a:srgbClr val="FFFFFF"/>
              </a:solidFill>
            </a:endParaRPr>
          </a:p>
        </p:txBody>
      </p:sp>
      <p:sp>
        <p:nvSpPr>
          <p:cNvPr id="12" name="Rectangle 11">
            <a:extLst>
              <a:ext uri="{FF2B5EF4-FFF2-40B4-BE49-F238E27FC236}">
                <a16:creationId xmlns:a16="http://schemas.microsoft.com/office/drawing/2014/main" id="{704CF0C2-D23E-449F-A4D6-61389E112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70448" y="450222"/>
            <a:ext cx="1405890" cy="1506594"/>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594DA556-9BAB-455E-A184-EC9F79FC0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2735" y="453269"/>
            <a:ext cx="1397074" cy="1505231"/>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2130552"/>
            <a:ext cx="5404104" cy="427024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5C9BBE8D-5901-4EC2-AAF9-EEDC356B556D}"/>
              </a:ext>
            </a:extLst>
          </p:cNvPr>
          <p:cNvPicPr>
            <a:picLocks noChangeAspect="1"/>
          </p:cNvPicPr>
          <p:nvPr/>
        </p:nvPicPr>
        <p:blipFill rotWithShape="1">
          <a:blip r:embed="rId3">
            <a:extLst>
              <a:ext uri="{28A0092B-C50C-407E-A947-70E740481C1C}">
                <a14:useLocalDpi xmlns:a14="http://schemas.microsoft.com/office/drawing/2010/main" val="0"/>
              </a:ext>
            </a:extLst>
          </a:blip>
          <a:srcRect t="3704" b="1160"/>
          <a:stretch/>
        </p:blipFill>
        <p:spPr>
          <a:xfrm>
            <a:off x="7381201" y="533401"/>
            <a:ext cx="1397074" cy="1295400"/>
          </a:xfrm>
          <a:prstGeom prst="rect">
            <a:avLst/>
          </a:prstGeom>
        </p:spPr>
      </p:pic>
      <p:sp>
        <p:nvSpPr>
          <p:cNvPr id="4" name="Content Placeholder 3">
            <a:extLst>
              <a:ext uri="{FF2B5EF4-FFF2-40B4-BE49-F238E27FC236}">
                <a16:creationId xmlns:a16="http://schemas.microsoft.com/office/drawing/2014/main" id="{023295FA-011B-44DD-A988-99B029BF3D25}"/>
              </a:ext>
            </a:extLst>
          </p:cNvPr>
          <p:cNvSpPr>
            <a:spLocks noGrp="1"/>
          </p:cNvSpPr>
          <p:nvPr>
            <p:ph idx="1"/>
          </p:nvPr>
        </p:nvSpPr>
        <p:spPr>
          <a:xfrm>
            <a:off x="457200" y="2130552"/>
            <a:ext cx="8229600" cy="3995611"/>
          </a:xfrm>
        </p:spPr>
        <p:txBody>
          <a:bodyPr>
            <a:normAutofit fontScale="70000" lnSpcReduction="20000"/>
          </a:bodyPr>
          <a:lstStyle/>
          <a:p>
            <a:pPr marL="0" marR="0" indent="0">
              <a:spcBef>
                <a:spcPts val="0"/>
              </a:spcBef>
              <a:spcAft>
                <a:spcPts val="0"/>
              </a:spcAft>
              <a:buNone/>
            </a:pPr>
            <a:r>
              <a:rPr lang="en-US" sz="3200" dirty="0">
                <a:effectLst/>
                <a:latin typeface="Arial" panose="020B0604020202020204" pitchFamily="34" charset="0"/>
                <a:ea typeface="Times New Roman" panose="02020603050405020304" pitchFamily="18" charset="0"/>
              </a:rPr>
              <a:t>Inspiring a vibrant community.</a:t>
            </a:r>
            <a:endParaRPr lang="en-US" sz="3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3200" dirty="0">
                <a:effectLst/>
                <a:latin typeface="Arial" panose="020B0604020202020204" pitchFamily="34"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3200" dirty="0">
                <a:effectLst/>
                <a:latin typeface="Arial" panose="020B0604020202020204" pitchFamily="34" charset="0"/>
                <a:ea typeface="Times New Roman" panose="02020603050405020304" pitchFamily="18" charset="0"/>
              </a:rPr>
              <a:t>The City of Pahokee is a premier destination, both to visit and to live. Our community is rooted in a rich history, committed to time honored values and dedicated to an evolving, promising and sustainable future. We embrace tradition and diversity equally, to maintain and truly unique environment and character. We celebrate our role as the agriculture heartbeat of the Sugar cane, cabbage, corn and citrus economy, culture, geography, and are passionate about fostering a diverse, innovative and culturally, vibrant population. We are the primary destination in the Florida agriculture and marina businesses and the central hub for the industry as a whole within the state. </a:t>
            </a:r>
            <a:endParaRPr lang="en-US" sz="32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838276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6"/>
            <a:ext cx="5404104" cy="1508760"/>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582929" y="914400"/>
            <a:ext cx="4979671" cy="823866"/>
          </a:xfrm>
        </p:spPr>
        <p:txBody>
          <a:bodyPr>
            <a:normAutofit fontScale="90000"/>
          </a:bodyPr>
          <a:lstStyle/>
          <a:p>
            <a:r>
              <a:rPr lang="en-US" dirty="0">
                <a:solidFill>
                  <a:srgbClr val="FFFFFF"/>
                </a:solidFill>
              </a:rPr>
              <a:t>COMMISSIONERS MISSION</a:t>
            </a:r>
            <a:br>
              <a:rPr lang="en-US" sz="3700" dirty="0">
                <a:solidFill>
                  <a:srgbClr val="FFFFFF"/>
                </a:solidFill>
              </a:rPr>
            </a:br>
            <a:r>
              <a:rPr lang="en-US" sz="3700" dirty="0">
                <a:solidFill>
                  <a:srgbClr val="FFFFFF"/>
                </a:solidFill>
              </a:rPr>
              <a:t> </a:t>
            </a:r>
            <a:endParaRPr lang="en-US" sz="2700" dirty="0">
              <a:solidFill>
                <a:srgbClr val="FFFFFF"/>
              </a:solidFill>
            </a:endParaRPr>
          </a:p>
        </p:txBody>
      </p:sp>
      <p:sp>
        <p:nvSpPr>
          <p:cNvPr id="12" name="Rectangle 11">
            <a:extLst>
              <a:ext uri="{FF2B5EF4-FFF2-40B4-BE49-F238E27FC236}">
                <a16:creationId xmlns:a16="http://schemas.microsoft.com/office/drawing/2014/main" id="{704CF0C2-D23E-449F-A4D6-61389E112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70448" y="450222"/>
            <a:ext cx="1405890" cy="1506594"/>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594DA556-9BAB-455E-A184-EC9F79FC0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2735" y="453269"/>
            <a:ext cx="1397074" cy="1505231"/>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2130552"/>
            <a:ext cx="5404104" cy="427024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5C9BBE8D-5901-4EC2-AAF9-EEDC356B556D}"/>
              </a:ext>
            </a:extLst>
          </p:cNvPr>
          <p:cNvPicPr>
            <a:picLocks noChangeAspect="1"/>
          </p:cNvPicPr>
          <p:nvPr/>
        </p:nvPicPr>
        <p:blipFill rotWithShape="1">
          <a:blip r:embed="rId3">
            <a:extLst>
              <a:ext uri="{28A0092B-C50C-407E-A947-70E740481C1C}">
                <a14:useLocalDpi xmlns:a14="http://schemas.microsoft.com/office/drawing/2010/main" val="0"/>
              </a:ext>
            </a:extLst>
          </a:blip>
          <a:srcRect t="3704" b="1160"/>
          <a:stretch/>
        </p:blipFill>
        <p:spPr>
          <a:xfrm>
            <a:off x="7381201" y="533401"/>
            <a:ext cx="1397074" cy="1295400"/>
          </a:xfrm>
          <a:prstGeom prst="rect">
            <a:avLst/>
          </a:prstGeom>
        </p:spPr>
      </p:pic>
      <p:sp>
        <p:nvSpPr>
          <p:cNvPr id="4" name="Content Placeholder 3">
            <a:extLst>
              <a:ext uri="{FF2B5EF4-FFF2-40B4-BE49-F238E27FC236}">
                <a16:creationId xmlns:a16="http://schemas.microsoft.com/office/drawing/2014/main" id="{023295FA-011B-44DD-A988-99B029BF3D25}"/>
              </a:ext>
            </a:extLst>
          </p:cNvPr>
          <p:cNvSpPr>
            <a:spLocks noGrp="1"/>
          </p:cNvSpPr>
          <p:nvPr>
            <p:ph idx="1"/>
          </p:nvPr>
        </p:nvSpPr>
        <p:spPr>
          <a:xfrm>
            <a:off x="457200" y="2130552"/>
            <a:ext cx="8229600" cy="3995611"/>
          </a:xfrm>
        </p:spPr>
        <p:txBody>
          <a:bodyPr>
            <a:normAutofit/>
          </a:bodyPr>
          <a:lstStyle/>
          <a:p>
            <a:pPr marL="0" marR="0" indent="0">
              <a:spcBef>
                <a:spcPts val="0"/>
              </a:spcBef>
              <a:spcAft>
                <a:spcPts val="0"/>
              </a:spcAft>
              <a:buNone/>
            </a:pPr>
            <a:r>
              <a:rPr lang="en-US" sz="3200" dirty="0">
                <a:effectLst/>
                <a:latin typeface="Arial" panose="020B0604020202020204" pitchFamily="34" charset="0"/>
                <a:ea typeface="Times New Roman" panose="02020603050405020304" pitchFamily="18" charset="0"/>
              </a:rPr>
              <a:t>The City Commission of the City of Pahokee is dedicated to providing its citizens, businesses and visitors with quality services that ensure a city lifestyle to want to work, live and play in Pahokee.</a:t>
            </a:r>
            <a:endParaRPr lang="en-US" sz="32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237311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6"/>
            <a:ext cx="5404104" cy="1508760"/>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582929" y="914400"/>
            <a:ext cx="4979671" cy="823866"/>
          </a:xfrm>
        </p:spPr>
        <p:txBody>
          <a:bodyPr>
            <a:normAutofit fontScale="90000"/>
          </a:bodyPr>
          <a:lstStyle/>
          <a:p>
            <a:r>
              <a:rPr lang="en-US" dirty="0">
                <a:solidFill>
                  <a:srgbClr val="FFFFFF"/>
                </a:solidFill>
              </a:rPr>
              <a:t>OUR VISION</a:t>
            </a:r>
            <a:br>
              <a:rPr lang="en-US" sz="3700" dirty="0">
                <a:solidFill>
                  <a:srgbClr val="FFFFFF"/>
                </a:solidFill>
              </a:rPr>
            </a:br>
            <a:r>
              <a:rPr lang="en-US" sz="3700" dirty="0">
                <a:solidFill>
                  <a:srgbClr val="FFFFFF"/>
                </a:solidFill>
              </a:rPr>
              <a:t> </a:t>
            </a:r>
            <a:endParaRPr lang="en-US" sz="2700" dirty="0">
              <a:solidFill>
                <a:srgbClr val="FFFFFF"/>
              </a:solidFill>
            </a:endParaRPr>
          </a:p>
        </p:txBody>
      </p:sp>
      <p:sp>
        <p:nvSpPr>
          <p:cNvPr id="12" name="Rectangle 11">
            <a:extLst>
              <a:ext uri="{FF2B5EF4-FFF2-40B4-BE49-F238E27FC236}">
                <a16:creationId xmlns:a16="http://schemas.microsoft.com/office/drawing/2014/main" id="{704CF0C2-D23E-449F-A4D6-61389E112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70448" y="450222"/>
            <a:ext cx="1405890" cy="1506594"/>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594DA556-9BAB-455E-A184-EC9F79FC0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2735" y="453269"/>
            <a:ext cx="1397074" cy="1505231"/>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2130552"/>
            <a:ext cx="5404104" cy="427024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5C9BBE8D-5901-4EC2-AAF9-EEDC356B556D}"/>
              </a:ext>
            </a:extLst>
          </p:cNvPr>
          <p:cNvPicPr>
            <a:picLocks noChangeAspect="1"/>
          </p:cNvPicPr>
          <p:nvPr/>
        </p:nvPicPr>
        <p:blipFill rotWithShape="1">
          <a:blip r:embed="rId3">
            <a:extLst>
              <a:ext uri="{28A0092B-C50C-407E-A947-70E740481C1C}">
                <a14:useLocalDpi xmlns:a14="http://schemas.microsoft.com/office/drawing/2010/main" val="0"/>
              </a:ext>
            </a:extLst>
          </a:blip>
          <a:srcRect t="3704" b="1160"/>
          <a:stretch/>
        </p:blipFill>
        <p:spPr>
          <a:xfrm>
            <a:off x="7381201" y="533401"/>
            <a:ext cx="1397074" cy="1295400"/>
          </a:xfrm>
          <a:prstGeom prst="rect">
            <a:avLst/>
          </a:prstGeom>
        </p:spPr>
      </p:pic>
      <p:sp>
        <p:nvSpPr>
          <p:cNvPr id="4" name="Content Placeholder 3">
            <a:extLst>
              <a:ext uri="{FF2B5EF4-FFF2-40B4-BE49-F238E27FC236}">
                <a16:creationId xmlns:a16="http://schemas.microsoft.com/office/drawing/2014/main" id="{023295FA-011B-44DD-A988-99B029BF3D25}"/>
              </a:ext>
            </a:extLst>
          </p:cNvPr>
          <p:cNvSpPr>
            <a:spLocks noGrp="1"/>
          </p:cNvSpPr>
          <p:nvPr>
            <p:ph idx="1"/>
          </p:nvPr>
        </p:nvSpPr>
        <p:spPr>
          <a:xfrm>
            <a:off x="457200" y="2130552"/>
            <a:ext cx="8229600" cy="3995611"/>
          </a:xfrm>
        </p:spPr>
        <p:txBody>
          <a:bodyPr>
            <a:normAutofit fontScale="85000" lnSpcReduction="10000"/>
          </a:bodyPr>
          <a:lstStyle/>
          <a:p>
            <a:pPr marL="0" marR="0" indent="0">
              <a:spcBef>
                <a:spcPts val="0"/>
              </a:spcBef>
              <a:spcAft>
                <a:spcPts val="0"/>
              </a:spcAft>
              <a:buNone/>
            </a:pPr>
            <a:r>
              <a:rPr lang="en-US" sz="3200" dirty="0">
                <a:effectLst/>
                <a:latin typeface="Arial" panose="020B0604020202020204" pitchFamily="34" charset="0"/>
                <a:ea typeface="Times New Roman" panose="02020603050405020304" pitchFamily="18" charset="0"/>
              </a:rPr>
              <a:t>The City of Pahokee strives to maintain a uniquely desirable and sustainable community. </a:t>
            </a:r>
            <a:endParaRPr lang="en-US" sz="3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3200" dirty="0">
              <a:effectLst/>
              <a:latin typeface="Arial" panose="020B0604020202020204" pitchFamily="34" charset="0"/>
              <a:ea typeface="Times New Roman" panose="02020603050405020304" pitchFamily="18" charset="0"/>
            </a:endParaRPr>
          </a:p>
          <a:p>
            <a:pPr marL="0" marR="0" indent="0">
              <a:spcBef>
                <a:spcPts val="0"/>
              </a:spcBef>
              <a:spcAft>
                <a:spcPts val="0"/>
              </a:spcAft>
              <a:buNone/>
            </a:pPr>
            <a:r>
              <a:rPr lang="en-US" sz="3200" dirty="0">
                <a:effectLst/>
                <a:latin typeface="Arial" panose="020B0604020202020204" pitchFamily="34" charset="0"/>
                <a:ea typeface="Times New Roman" panose="02020603050405020304" pitchFamily="18" charset="0"/>
              </a:rPr>
              <a:t>We are unique because of our people, our grand natural resources, public amenities, leadership, diversity, and home town atmosphere.</a:t>
            </a:r>
            <a:endParaRPr lang="en-US" sz="3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3200" dirty="0">
                <a:effectLst/>
                <a:latin typeface="Arial" panose="020B0604020202020204" pitchFamily="34"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3200" dirty="0">
                <a:effectLst/>
                <a:latin typeface="Arial" panose="020B0604020202020204" pitchFamily="34" charset="0"/>
                <a:ea typeface="Times New Roman" panose="02020603050405020304" pitchFamily="18" charset="0"/>
              </a:rPr>
              <a:t>We will continue to conserve, preserve and manage our precious resources, including Lake Okeechobee and its unique riparian habitat.</a:t>
            </a:r>
            <a:endParaRPr lang="en-US" sz="32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8954151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6"/>
            <a:ext cx="5404104" cy="1508760"/>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2" name="Title 1"/>
          <p:cNvSpPr>
            <a:spLocks noGrp="1"/>
          </p:cNvSpPr>
          <p:nvPr>
            <p:ph type="title"/>
          </p:nvPr>
        </p:nvSpPr>
        <p:spPr>
          <a:xfrm>
            <a:off x="582929" y="914400"/>
            <a:ext cx="4979671" cy="823866"/>
          </a:xfrm>
        </p:spPr>
        <p:txBody>
          <a:bodyPr>
            <a:normAutofit fontScale="90000"/>
          </a:bodyPr>
          <a:lstStyle/>
          <a:p>
            <a:r>
              <a:rPr lang="en-US" dirty="0">
                <a:solidFill>
                  <a:srgbClr val="FFFFFF"/>
                </a:solidFill>
              </a:rPr>
              <a:t>OUR CORE VALUES</a:t>
            </a:r>
            <a:br>
              <a:rPr lang="en-US" sz="3700" dirty="0">
                <a:solidFill>
                  <a:srgbClr val="FFFFFF"/>
                </a:solidFill>
              </a:rPr>
            </a:br>
            <a:r>
              <a:rPr lang="en-US" sz="3700" dirty="0">
                <a:solidFill>
                  <a:srgbClr val="FFFFFF"/>
                </a:solidFill>
              </a:rPr>
              <a:t> </a:t>
            </a:r>
            <a:endParaRPr lang="en-US" sz="2700" dirty="0">
              <a:solidFill>
                <a:srgbClr val="FFFFFF"/>
              </a:solidFill>
            </a:endParaRPr>
          </a:p>
        </p:txBody>
      </p:sp>
      <p:sp>
        <p:nvSpPr>
          <p:cNvPr id="12" name="Rectangle 11">
            <a:extLst>
              <a:ext uri="{FF2B5EF4-FFF2-40B4-BE49-F238E27FC236}">
                <a16:creationId xmlns:a16="http://schemas.microsoft.com/office/drawing/2014/main" id="{704CF0C2-D23E-449F-A4D6-61389E112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70448" y="450222"/>
            <a:ext cx="1405890" cy="1506594"/>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594DA556-9BAB-455E-A184-EC9F79FC0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2735" y="453269"/>
            <a:ext cx="1397074" cy="1505231"/>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190" y="2130552"/>
            <a:ext cx="5404104" cy="427024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5C9BBE8D-5901-4EC2-AAF9-EEDC356B556D}"/>
              </a:ext>
            </a:extLst>
          </p:cNvPr>
          <p:cNvPicPr>
            <a:picLocks noChangeAspect="1"/>
          </p:cNvPicPr>
          <p:nvPr/>
        </p:nvPicPr>
        <p:blipFill rotWithShape="1">
          <a:blip r:embed="rId3">
            <a:extLst>
              <a:ext uri="{28A0092B-C50C-407E-A947-70E740481C1C}">
                <a14:useLocalDpi xmlns:a14="http://schemas.microsoft.com/office/drawing/2010/main" val="0"/>
              </a:ext>
            </a:extLst>
          </a:blip>
          <a:srcRect t="3704" b="1160"/>
          <a:stretch/>
        </p:blipFill>
        <p:spPr>
          <a:xfrm>
            <a:off x="7381201" y="533401"/>
            <a:ext cx="1397074" cy="1295400"/>
          </a:xfrm>
          <a:prstGeom prst="rect">
            <a:avLst/>
          </a:prstGeom>
        </p:spPr>
      </p:pic>
      <p:sp>
        <p:nvSpPr>
          <p:cNvPr id="4" name="Content Placeholder 3">
            <a:extLst>
              <a:ext uri="{FF2B5EF4-FFF2-40B4-BE49-F238E27FC236}">
                <a16:creationId xmlns:a16="http://schemas.microsoft.com/office/drawing/2014/main" id="{023295FA-011B-44DD-A988-99B029BF3D25}"/>
              </a:ext>
            </a:extLst>
          </p:cNvPr>
          <p:cNvSpPr>
            <a:spLocks noGrp="1"/>
          </p:cNvSpPr>
          <p:nvPr>
            <p:ph idx="1"/>
          </p:nvPr>
        </p:nvSpPr>
        <p:spPr>
          <a:xfrm>
            <a:off x="457200" y="2130552"/>
            <a:ext cx="8229600" cy="3995611"/>
          </a:xfrm>
        </p:spPr>
        <p:txBody>
          <a:bodyPr>
            <a:normAutofit/>
          </a:bodyPr>
          <a:lstStyle/>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Honor everyone. Demonstrate respect for all persons.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Loyalty to the team, vision, mission and objectives.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Inclusion</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Diversity</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Transparency</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Stewardship. Be good stewards of agency funds.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Empathy. Care about people.</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Understanding</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Non-Judgmental</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Respect individual strengths; Embrace diversity.</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Professionalism always. Maintain a positive attitude &amp; a pleasing       personality.</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dirty="0">
                <a:effectLst/>
                <a:latin typeface="Arial" panose="020B0604020202020204" pitchFamily="34" charset="0"/>
                <a:ea typeface="Times New Roman" panose="02020603050405020304" pitchFamily="18" charset="0"/>
              </a:rPr>
              <a:t>Teamwork. Cultivate a “we environment.” – Be passionate team player.</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800322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50000"/>
            </a:schemeClr>
          </a:solidFill>
        </p:spPr>
        <p:txBody>
          <a:bodyPr/>
          <a:lstStyle/>
          <a:p>
            <a:r>
              <a:rPr lang="en-US" dirty="0">
                <a:solidFill>
                  <a:schemeClr val="bg1"/>
                </a:solidFill>
              </a:rPr>
              <a:t>Introductions</a:t>
            </a:r>
          </a:p>
        </p:txBody>
      </p:sp>
      <p:sp>
        <p:nvSpPr>
          <p:cNvPr id="3" name="Content Placeholder 2"/>
          <p:cNvSpPr>
            <a:spLocks noGrp="1"/>
          </p:cNvSpPr>
          <p:nvPr>
            <p:ph idx="1"/>
          </p:nvPr>
        </p:nvSpPr>
        <p:spPr>
          <a:xfrm>
            <a:off x="457200" y="1371600"/>
            <a:ext cx="8229600" cy="5334000"/>
          </a:xfrm>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path path="circle">
              <a:fillToRect l="100000" t="100000"/>
            </a:path>
            <a:tileRect r="-100000" b="-100000"/>
          </a:gradFill>
        </p:spPr>
        <p:txBody>
          <a:bodyPr>
            <a:normAutofit/>
          </a:bodyPr>
          <a:lstStyle/>
          <a:p>
            <a:pPr marL="0" lvl="0" indent="0" algn="ctr">
              <a:buNone/>
            </a:pPr>
            <a:r>
              <a:rPr lang="en-US" sz="2500" b="1" dirty="0">
                <a:solidFill>
                  <a:schemeClr val="tx2">
                    <a:lumMod val="75000"/>
                  </a:schemeClr>
                </a:solidFill>
              </a:rPr>
              <a:t>Elected - Officials</a:t>
            </a:r>
          </a:p>
          <a:p>
            <a:pPr marL="0" lvl="0" indent="0" algn="ctr">
              <a:buNone/>
            </a:pPr>
            <a:r>
              <a:rPr lang="en-US" sz="2500" dirty="0">
                <a:solidFill>
                  <a:schemeClr val="tx2">
                    <a:lumMod val="75000"/>
                  </a:schemeClr>
                </a:solidFill>
              </a:rPr>
              <a:t>Mayor Keith W. Babb, Jr</a:t>
            </a:r>
          </a:p>
          <a:p>
            <a:pPr marL="0" lvl="0" indent="0" algn="ctr">
              <a:buNone/>
            </a:pPr>
            <a:r>
              <a:rPr lang="en-US" sz="2500" dirty="0">
                <a:solidFill>
                  <a:schemeClr val="tx2">
                    <a:lumMod val="75000"/>
                  </a:schemeClr>
                </a:solidFill>
              </a:rPr>
              <a:t>Vice-Mayor Clara Murvin</a:t>
            </a:r>
          </a:p>
          <a:p>
            <a:pPr marL="0" lvl="0" indent="0" algn="ctr">
              <a:buNone/>
            </a:pPr>
            <a:r>
              <a:rPr lang="en-US" sz="2500" dirty="0">
                <a:solidFill>
                  <a:schemeClr val="tx2">
                    <a:lumMod val="75000"/>
                  </a:schemeClr>
                </a:solidFill>
              </a:rPr>
              <a:t>Commissioner Derrick Boldin</a:t>
            </a:r>
          </a:p>
          <a:p>
            <a:pPr marL="0" lvl="0" indent="0" algn="ctr">
              <a:buNone/>
            </a:pPr>
            <a:r>
              <a:rPr lang="en-US" sz="2500" dirty="0">
                <a:solidFill>
                  <a:schemeClr val="tx2">
                    <a:lumMod val="75000"/>
                  </a:schemeClr>
                </a:solidFill>
              </a:rPr>
              <a:t>Commissioner Juan Gonzalez</a:t>
            </a:r>
          </a:p>
          <a:p>
            <a:pPr marL="0" lvl="0" indent="0" algn="ctr">
              <a:buNone/>
            </a:pPr>
            <a:r>
              <a:rPr lang="en-US" sz="2500" dirty="0">
                <a:solidFill>
                  <a:schemeClr val="tx2">
                    <a:lumMod val="75000"/>
                  </a:schemeClr>
                </a:solidFill>
              </a:rPr>
              <a:t>Commissioner Sara Perez</a:t>
            </a:r>
          </a:p>
        </p:txBody>
      </p:sp>
      <p:pic>
        <p:nvPicPr>
          <p:cNvPr id="4" name="Picture 3">
            <a:extLst>
              <a:ext uri="{FF2B5EF4-FFF2-40B4-BE49-F238E27FC236}">
                <a16:creationId xmlns:a16="http://schemas.microsoft.com/office/drawing/2014/main" id="{0D38BBC7-0734-4F4D-9970-D090C11C28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347399"/>
            <a:ext cx="1566930" cy="997478"/>
          </a:xfrm>
          <a:prstGeom prst="rect">
            <a:avLst/>
          </a:prstGeom>
        </p:spPr>
      </p:pic>
      <p:pic>
        <p:nvPicPr>
          <p:cNvPr id="5" name="Picture 4">
            <a:extLst>
              <a:ext uri="{FF2B5EF4-FFF2-40B4-BE49-F238E27FC236}">
                <a16:creationId xmlns:a16="http://schemas.microsoft.com/office/drawing/2014/main" id="{C00BFD00-A763-4820-B5EF-E951C24115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670" y="367200"/>
            <a:ext cx="1566930" cy="957875"/>
          </a:xfrm>
          <a:prstGeom prst="rect">
            <a:avLst/>
          </a:prstGeom>
        </p:spPr>
      </p:pic>
    </p:spTree>
    <p:extLst>
      <p:ext uri="{BB962C8B-B14F-4D97-AF65-F5344CB8AC3E}">
        <p14:creationId xmlns:p14="http://schemas.microsoft.com/office/powerpoint/2010/main" val="29591103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50000"/>
            </a:schemeClr>
          </a:solidFill>
        </p:spPr>
        <p:txBody>
          <a:bodyPr/>
          <a:lstStyle/>
          <a:p>
            <a:r>
              <a:rPr lang="en-US" dirty="0">
                <a:solidFill>
                  <a:schemeClr val="bg1"/>
                </a:solidFill>
              </a:rPr>
              <a:t>Next Steps</a:t>
            </a:r>
          </a:p>
        </p:txBody>
      </p:sp>
      <p:sp>
        <p:nvSpPr>
          <p:cNvPr id="3" name="Content Placeholder 2"/>
          <p:cNvSpPr>
            <a:spLocks noGrp="1"/>
          </p:cNvSpPr>
          <p:nvPr>
            <p:ph idx="1"/>
          </p:nvPr>
        </p:nvSpPr>
        <p:spPr>
          <a:xfrm>
            <a:off x="457200" y="1371600"/>
            <a:ext cx="8229600" cy="5334000"/>
          </a:xfrm>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path path="circle">
              <a:fillToRect l="100000" t="100000"/>
            </a:path>
            <a:tileRect r="-100000" b="-100000"/>
          </a:gradFill>
        </p:spPr>
        <p:txBody>
          <a:bodyPr>
            <a:normAutofit/>
          </a:bodyPr>
          <a:lstStyle/>
          <a:p>
            <a:pPr marL="0" indent="0">
              <a:buNone/>
            </a:pPr>
            <a:r>
              <a:rPr lang="en-US" sz="2500" dirty="0">
                <a:solidFill>
                  <a:schemeClr val="tx2">
                    <a:lumMod val="75000"/>
                  </a:schemeClr>
                </a:solidFill>
              </a:rPr>
              <a:t>Schedule Town Hall or Work Shop meeting to get the public’s opinion</a:t>
            </a:r>
          </a:p>
          <a:p>
            <a:pPr marL="0" indent="0">
              <a:buNone/>
            </a:pPr>
            <a:endParaRPr lang="en-US" sz="2500" dirty="0">
              <a:solidFill>
                <a:schemeClr val="tx2">
                  <a:lumMod val="75000"/>
                </a:schemeClr>
              </a:solidFill>
            </a:endParaRPr>
          </a:p>
          <a:p>
            <a:pPr marL="0" indent="0">
              <a:buNone/>
            </a:pPr>
            <a:endParaRPr lang="en-US" sz="2500" dirty="0">
              <a:solidFill>
                <a:schemeClr val="bg1"/>
              </a:solidFill>
            </a:endParaRPr>
          </a:p>
        </p:txBody>
      </p:sp>
      <p:pic>
        <p:nvPicPr>
          <p:cNvPr id="4" name="Picture 3">
            <a:extLst>
              <a:ext uri="{FF2B5EF4-FFF2-40B4-BE49-F238E27FC236}">
                <a16:creationId xmlns:a16="http://schemas.microsoft.com/office/drawing/2014/main" id="{0D38BBC7-0734-4F4D-9970-D090C11C28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9870" y="274638"/>
            <a:ext cx="1566930" cy="1071442"/>
          </a:xfrm>
          <a:prstGeom prst="rect">
            <a:avLst/>
          </a:prstGeom>
        </p:spPr>
      </p:pic>
      <p:pic>
        <p:nvPicPr>
          <p:cNvPr id="5" name="Picture 4">
            <a:extLst>
              <a:ext uri="{FF2B5EF4-FFF2-40B4-BE49-F238E27FC236}">
                <a16:creationId xmlns:a16="http://schemas.microsoft.com/office/drawing/2014/main" id="{C00BFD00-A763-4820-B5EF-E951C24115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304580"/>
            <a:ext cx="1631713" cy="1041500"/>
          </a:xfrm>
          <a:prstGeom prst="rect">
            <a:avLst/>
          </a:prstGeom>
        </p:spPr>
      </p:pic>
    </p:spTree>
    <p:extLst>
      <p:ext uri="{BB962C8B-B14F-4D97-AF65-F5344CB8AC3E}">
        <p14:creationId xmlns:p14="http://schemas.microsoft.com/office/powerpoint/2010/main" val="39402206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58000811"/>
              </p:ext>
            </p:extLst>
          </p:nvPr>
        </p:nvGraphicFramePr>
        <p:xfrm>
          <a:off x="381000" y="609600"/>
          <a:ext cx="8229600" cy="5821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4954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50000"/>
            </a:schemeClr>
          </a:solidFill>
        </p:spPr>
        <p:txBody>
          <a:bodyPr/>
          <a:lstStyle/>
          <a:p>
            <a:r>
              <a:rPr lang="en-US" dirty="0">
                <a:solidFill>
                  <a:schemeClr val="bg1"/>
                </a:solidFill>
              </a:rPr>
              <a:t>Introductions</a:t>
            </a:r>
          </a:p>
        </p:txBody>
      </p:sp>
      <p:sp>
        <p:nvSpPr>
          <p:cNvPr id="3" name="Content Placeholder 2"/>
          <p:cNvSpPr>
            <a:spLocks noGrp="1"/>
          </p:cNvSpPr>
          <p:nvPr>
            <p:ph idx="1"/>
          </p:nvPr>
        </p:nvSpPr>
        <p:spPr>
          <a:xfrm>
            <a:off x="457200" y="1371600"/>
            <a:ext cx="8229600" cy="5334000"/>
          </a:xfrm>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path path="circle">
              <a:fillToRect l="100000" t="100000"/>
            </a:path>
            <a:tileRect r="-100000" b="-100000"/>
          </a:gradFill>
        </p:spPr>
        <p:txBody>
          <a:bodyPr>
            <a:normAutofit/>
          </a:bodyPr>
          <a:lstStyle/>
          <a:p>
            <a:pPr marL="0" lvl="0" indent="0" algn="ctr">
              <a:buNone/>
            </a:pPr>
            <a:r>
              <a:rPr lang="en-US" sz="2500" b="1" dirty="0">
                <a:solidFill>
                  <a:schemeClr val="tx2">
                    <a:lumMod val="75000"/>
                  </a:schemeClr>
                </a:solidFill>
              </a:rPr>
              <a:t>Staff</a:t>
            </a:r>
          </a:p>
          <a:p>
            <a:pPr marL="0" lvl="0" indent="0" algn="ctr">
              <a:buNone/>
            </a:pPr>
            <a:r>
              <a:rPr lang="en-US" sz="2500" dirty="0">
                <a:solidFill>
                  <a:schemeClr val="tx2">
                    <a:lumMod val="75000"/>
                  </a:schemeClr>
                </a:solidFill>
              </a:rPr>
              <a:t>Rodney Lucas, City Manager</a:t>
            </a:r>
          </a:p>
          <a:p>
            <a:pPr marL="0" lvl="0" indent="0" algn="ctr">
              <a:buNone/>
            </a:pPr>
            <a:r>
              <a:rPr lang="en-US" sz="2500" dirty="0">
                <a:solidFill>
                  <a:schemeClr val="tx2">
                    <a:lumMod val="75000"/>
                  </a:schemeClr>
                </a:solidFill>
              </a:rPr>
              <a:t>Jongelene Adams, Deputy City Manager</a:t>
            </a:r>
          </a:p>
          <a:p>
            <a:pPr marL="0" lvl="0" indent="0" algn="ctr">
              <a:buNone/>
            </a:pPr>
            <a:r>
              <a:rPr lang="en-US" sz="2500" dirty="0">
                <a:solidFill>
                  <a:schemeClr val="tx2">
                    <a:lumMod val="75000"/>
                  </a:schemeClr>
                </a:solidFill>
              </a:rPr>
              <a:t>Tijauna Warner, City Clerk</a:t>
            </a:r>
          </a:p>
          <a:p>
            <a:pPr marL="0" lvl="0" indent="0" algn="ctr">
              <a:buNone/>
            </a:pPr>
            <a:r>
              <a:rPr lang="en-US" sz="2500" dirty="0">
                <a:solidFill>
                  <a:schemeClr val="tx2">
                    <a:lumMod val="75000"/>
                  </a:schemeClr>
                </a:solidFill>
              </a:rPr>
              <a:t>Joseph Martin, Interim Director Finance</a:t>
            </a:r>
          </a:p>
          <a:p>
            <a:pPr marL="0" lvl="0" indent="0" algn="ctr">
              <a:buNone/>
            </a:pPr>
            <a:r>
              <a:rPr lang="en-US" sz="2500" dirty="0">
                <a:solidFill>
                  <a:schemeClr val="tx2">
                    <a:lumMod val="75000"/>
                  </a:schemeClr>
                </a:solidFill>
              </a:rPr>
              <a:t>Carlos Mangual, Operations Manager</a:t>
            </a:r>
          </a:p>
          <a:p>
            <a:pPr marL="0" lvl="0" indent="0" algn="ctr">
              <a:buNone/>
            </a:pPr>
            <a:r>
              <a:rPr lang="en-US" sz="2500" dirty="0">
                <a:solidFill>
                  <a:schemeClr val="tx2">
                    <a:lumMod val="75000"/>
                  </a:schemeClr>
                </a:solidFill>
              </a:rPr>
              <a:t>Alvin Johnson, Director Public Works</a:t>
            </a:r>
          </a:p>
          <a:p>
            <a:pPr marL="0" lvl="0" indent="0" algn="ctr">
              <a:buNone/>
            </a:pPr>
            <a:r>
              <a:rPr lang="en-US" sz="2500" dirty="0">
                <a:solidFill>
                  <a:schemeClr val="tx2">
                    <a:lumMod val="75000"/>
                  </a:schemeClr>
                </a:solidFill>
              </a:rPr>
              <a:t>Greg Williams, Director Parks and Recreation</a:t>
            </a:r>
          </a:p>
          <a:p>
            <a:pPr marL="0" lvl="0" indent="0" algn="ctr">
              <a:buNone/>
            </a:pPr>
            <a:r>
              <a:rPr lang="en-US" sz="2500" dirty="0">
                <a:solidFill>
                  <a:schemeClr val="tx2">
                    <a:lumMod val="75000"/>
                  </a:schemeClr>
                </a:solidFill>
              </a:rPr>
              <a:t>Pegy Boule-Washington, Director Community &amp; Economic Development</a:t>
            </a:r>
          </a:p>
          <a:p>
            <a:pPr marL="0" lvl="0" indent="0">
              <a:buNone/>
            </a:pPr>
            <a:endParaRPr lang="en-US" sz="2500" dirty="0">
              <a:solidFill>
                <a:schemeClr val="tx2">
                  <a:lumMod val="75000"/>
                </a:schemeClr>
              </a:solidFill>
            </a:endParaRPr>
          </a:p>
        </p:txBody>
      </p:sp>
      <p:pic>
        <p:nvPicPr>
          <p:cNvPr id="4" name="Picture 3">
            <a:extLst>
              <a:ext uri="{FF2B5EF4-FFF2-40B4-BE49-F238E27FC236}">
                <a16:creationId xmlns:a16="http://schemas.microsoft.com/office/drawing/2014/main" id="{0D38BBC7-0734-4F4D-9970-D090C11C28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347399"/>
            <a:ext cx="1566930" cy="997478"/>
          </a:xfrm>
          <a:prstGeom prst="rect">
            <a:avLst/>
          </a:prstGeom>
        </p:spPr>
      </p:pic>
      <p:pic>
        <p:nvPicPr>
          <p:cNvPr id="5" name="Picture 4">
            <a:extLst>
              <a:ext uri="{FF2B5EF4-FFF2-40B4-BE49-F238E27FC236}">
                <a16:creationId xmlns:a16="http://schemas.microsoft.com/office/drawing/2014/main" id="{C00BFD00-A763-4820-B5EF-E951C24115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670" y="367200"/>
            <a:ext cx="1566930" cy="957875"/>
          </a:xfrm>
          <a:prstGeom prst="rect">
            <a:avLst/>
          </a:prstGeom>
        </p:spPr>
      </p:pic>
    </p:spTree>
    <p:extLst>
      <p:ext uri="{BB962C8B-B14F-4D97-AF65-F5344CB8AC3E}">
        <p14:creationId xmlns:p14="http://schemas.microsoft.com/office/powerpoint/2010/main" val="2256399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50000"/>
            </a:schemeClr>
          </a:solidFill>
        </p:spPr>
        <p:txBody>
          <a:bodyPr/>
          <a:lstStyle/>
          <a:p>
            <a:r>
              <a:rPr lang="en-US" dirty="0">
                <a:solidFill>
                  <a:schemeClr val="bg1"/>
                </a:solidFill>
              </a:rPr>
              <a:t>Purpose</a:t>
            </a:r>
          </a:p>
        </p:txBody>
      </p:sp>
      <p:sp>
        <p:nvSpPr>
          <p:cNvPr id="3" name="Content Placeholder 2"/>
          <p:cNvSpPr>
            <a:spLocks noGrp="1"/>
          </p:cNvSpPr>
          <p:nvPr>
            <p:ph idx="1"/>
          </p:nvPr>
        </p:nvSpPr>
        <p:spPr>
          <a:xfrm>
            <a:off x="457200" y="1371600"/>
            <a:ext cx="8229600" cy="5334000"/>
          </a:xfrm>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path path="circle">
              <a:fillToRect l="100000" t="100000"/>
            </a:path>
            <a:tileRect r="-100000" b="-100000"/>
          </a:gradFill>
        </p:spPr>
        <p:txBody>
          <a:bodyPr>
            <a:normAutofit/>
          </a:bodyPr>
          <a:lstStyle/>
          <a:p>
            <a:pPr marL="0" indent="0">
              <a:buNone/>
            </a:pPr>
            <a:r>
              <a:rPr lang="en-US" sz="2500" dirty="0">
                <a:solidFill>
                  <a:schemeClr val="tx2">
                    <a:lumMod val="75000"/>
                  </a:schemeClr>
                </a:solidFill>
              </a:rPr>
              <a:t>We are gathered to capture the vision of the City  Commissioners vision for the City of Pahokee for the next 3 and 5 Years.</a:t>
            </a:r>
          </a:p>
          <a:p>
            <a:pPr marL="0" indent="0">
              <a:buNone/>
            </a:pPr>
            <a:endParaRPr lang="en-US" sz="2500" dirty="0">
              <a:solidFill>
                <a:schemeClr val="tx2">
                  <a:lumMod val="75000"/>
                </a:schemeClr>
              </a:solidFill>
            </a:endParaRPr>
          </a:p>
          <a:p>
            <a:pPr marL="0" indent="0">
              <a:buNone/>
            </a:pPr>
            <a:r>
              <a:rPr lang="en-US" sz="2500" dirty="0">
                <a:solidFill>
                  <a:schemeClr val="tx2">
                    <a:lumMod val="75000"/>
                  </a:schemeClr>
                </a:solidFill>
              </a:rPr>
              <a:t>The Commissioners will discuss and develop a strategic plan at this pre-retreat to be presented at a future Town Hall to the community.</a:t>
            </a:r>
          </a:p>
          <a:p>
            <a:pPr marL="0" indent="0">
              <a:buNone/>
            </a:pPr>
            <a:endParaRPr lang="en-US" sz="2500" dirty="0">
              <a:solidFill>
                <a:schemeClr val="bg1"/>
              </a:solidFill>
            </a:endParaRPr>
          </a:p>
        </p:txBody>
      </p:sp>
      <p:pic>
        <p:nvPicPr>
          <p:cNvPr id="4" name="Picture 3">
            <a:extLst>
              <a:ext uri="{FF2B5EF4-FFF2-40B4-BE49-F238E27FC236}">
                <a16:creationId xmlns:a16="http://schemas.microsoft.com/office/drawing/2014/main" id="{0D38BBC7-0734-4F4D-9970-D090C11C28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347399"/>
            <a:ext cx="1566930" cy="997478"/>
          </a:xfrm>
          <a:prstGeom prst="rect">
            <a:avLst/>
          </a:prstGeom>
        </p:spPr>
      </p:pic>
      <p:pic>
        <p:nvPicPr>
          <p:cNvPr id="5" name="Picture 4">
            <a:extLst>
              <a:ext uri="{FF2B5EF4-FFF2-40B4-BE49-F238E27FC236}">
                <a16:creationId xmlns:a16="http://schemas.microsoft.com/office/drawing/2014/main" id="{C00BFD00-A763-4820-B5EF-E951C24115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670" y="367200"/>
            <a:ext cx="1566930" cy="957875"/>
          </a:xfrm>
          <a:prstGeom prst="rect">
            <a:avLst/>
          </a:prstGeom>
        </p:spPr>
      </p:pic>
    </p:spTree>
    <p:extLst>
      <p:ext uri="{BB962C8B-B14F-4D97-AF65-F5344CB8AC3E}">
        <p14:creationId xmlns:p14="http://schemas.microsoft.com/office/powerpoint/2010/main" val="3321162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50000"/>
            </a:schemeClr>
          </a:solidFill>
        </p:spPr>
        <p:txBody>
          <a:bodyPr>
            <a:normAutofit/>
          </a:bodyPr>
          <a:lstStyle/>
          <a:p>
            <a:r>
              <a:rPr lang="en-US" sz="2800" dirty="0">
                <a:solidFill>
                  <a:schemeClr val="bg1"/>
                </a:solidFill>
              </a:rPr>
              <a:t>Commissioner’s 3-Year Plan</a:t>
            </a:r>
          </a:p>
        </p:txBody>
      </p:sp>
      <p:sp>
        <p:nvSpPr>
          <p:cNvPr id="3" name="Content Placeholder 2"/>
          <p:cNvSpPr>
            <a:spLocks noGrp="1"/>
          </p:cNvSpPr>
          <p:nvPr>
            <p:ph idx="1"/>
          </p:nvPr>
        </p:nvSpPr>
        <p:spPr>
          <a:xfrm>
            <a:off x="457200" y="1371600"/>
            <a:ext cx="8229600" cy="5334000"/>
          </a:xfrm>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path path="circle">
              <a:fillToRect l="100000" t="100000"/>
            </a:path>
            <a:tileRect r="-100000" b="-100000"/>
          </a:gradFill>
        </p:spPr>
        <p:txBody>
          <a:bodyPr>
            <a:normAutofit/>
          </a:bodyPr>
          <a:lstStyle/>
          <a:p>
            <a:pPr marL="0" indent="0">
              <a:buNone/>
            </a:pPr>
            <a:r>
              <a:rPr lang="en-US" sz="2500" dirty="0">
                <a:solidFill>
                  <a:schemeClr val="tx2">
                    <a:lumMod val="75000"/>
                  </a:schemeClr>
                </a:solidFill>
              </a:rPr>
              <a:t>What is the Commission’s vision for the community in the areas of:</a:t>
            </a:r>
          </a:p>
          <a:p>
            <a:r>
              <a:rPr lang="en-US" sz="2500" dirty="0">
                <a:solidFill>
                  <a:schemeClr val="tx2">
                    <a:lumMod val="75000"/>
                  </a:schemeClr>
                </a:solidFill>
              </a:rPr>
              <a:t>Attainable &amp; Affordable Housing</a:t>
            </a:r>
          </a:p>
          <a:p>
            <a:r>
              <a:rPr lang="en-US" sz="2500" dirty="0">
                <a:solidFill>
                  <a:schemeClr val="tx2">
                    <a:lumMod val="75000"/>
                  </a:schemeClr>
                </a:solidFill>
              </a:rPr>
              <a:t>Sustainable Infrastructure</a:t>
            </a:r>
          </a:p>
          <a:p>
            <a:r>
              <a:rPr lang="en-US" sz="2500" dirty="0">
                <a:solidFill>
                  <a:schemeClr val="tx2">
                    <a:lumMod val="75000"/>
                  </a:schemeClr>
                </a:solidFill>
              </a:rPr>
              <a:t>Economic Development</a:t>
            </a:r>
          </a:p>
          <a:p>
            <a:r>
              <a:rPr lang="en-US" sz="2500" dirty="0">
                <a:solidFill>
                  <a:schemeClr val="tx2">
                    <a:lumMod val="75000"/>
                  </a:schemeClr>
                </a:solidFill>
              </a:rPr>
              <a:t>Financial Stability</a:t>
            </a:r>
          </a:p>
          <a:p>
            <a:r>
              <a:rPr lang="en-US" sz="2500" dirty="0">
                <a:solidFill>
                  <a:schemeClr val="tx2">
                    <a:lumMod val="75000"/>
                  </a:schemeClr>
                </a:solidFill>
              </a:rPr>
              <a:t>Environmental Viability</a:t>
            </a:r>
          </a:p>
          <a:p>
            <a:pPr marL="0" indent="0">
              <a:buNone/>
            </a:pPr>
            <a:endParaRPr lang="en-US" sz="2500" dirty="0">
              <a:solidFill>
                <a:schemeClr val="bg1"/>
              </a:solidFill>
            </a:endParaRPr>
          </a:p>
        </p:txBody>
      </p:sp>
      <p:pic>
        <p:nvPicPr>
          <p:cNvPr id="4" name="Picture 3">
            <a:extLst>
              <a:ext uri="{FF2B5EF4-FFF2-40B4-BE49-F238E27FC236}">
                <a16:creationId xmlns:a16="http://schemas.microsoft.com/office/drawing/2014/main" id="{0D38BBC7-0734-4F4D-9970-D090C11C28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347399"/>
            <a:ext cx="1566930" cy="997478"/>
          </a:xfrm>
          <a:prstGeom prst="rect">
            <a:avLst/>
          </a:prstGeom>
        </p:spPr>
      </p:pic>
      <p:pic>
        <p:nvPicPr>
          <p:cNvPr id="5" name="Picture 4">
            <a:extLst>
              <a:ext uri="{FF2B5EF4-FFF2-40B4-BE49-F238E27FC236}">
                <a16:creationId xmlns:a16="http://schemas.microsoft.com/office/drawing/2014/main" id="{C00BFD00-A763-4820-B5EF-E951C24115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670" y="367200"/>
            <a:ext cx="1566930" cy="957875"/>
          </a:xfrm>
          <a:prstGeom prst="rect">
            <a:avLst/>
          </a:prstGeom>
        </p:spPr>
      </p:pic>
    </p:spTree>
    <p:extLst>
      <p:ext uri="{BB962C8B-B14F-4D97-AF65-F5344CB8AC3E}">
        <p14:creationId xmlns:p14="http://schemas.microsoft.com/office/powerpoint/2010/main" val="3668984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50000"/>
            </a:schemeClr>
          </a:solidFill>
        </p:spPr>
        <p:txBody>
          <a:bodyPr/>
          <a:lstStyle/>
          <a:p>
            <a:r>
              <a:rPr lang="en-US" dirty="0">
                <a:solidFill>
                  <a:schemeClr val="bg1"/>
                </a:solidFill>
              </a:rPr>
              <a:t>Forecast 3-Year Plan</a:t>
            </a:r>
          </a:p>
        </p:txBody>
      </p:sp>
      <p:sp>
        <p:nvSpPr>
          <p:cNvPr id="3" name="Content Placeholder 2"/>
          <p:cNvSpPr>
            <a:spLocks noGrp="1"/>
          </p:cNvSpPr>
          <p:nvPr>
            <p:ph idx="1"/>
          </p:nvPr>
        </p:nvSpPr>
        <p:spPr>
          <a:xfrm>
            <a:off x="469392" y="1490399"/>
            <a:ext cx="8229600" cy="5334000"/>
          </a:xfrm>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path path="circle">
              <a:fillToRect l="100000" t="100000"/>
            </a:path>
            <a:tileRect r="-100000" b="-100000"/>
          </a:gradFill>
        </p:spPr>
        <p:txBody>
          <a:bodyPr>
            <a:normAutofit/>
          </a:bodyPr>
          <a:lstStyle/>
          <a:p>
            <a:pPr marL="0" indent="0">
              <a:buNone/>
            </a:pPr>
            <a:r>
              <a:rPr lang="en-US" sz="2500" dirty="0">
                <a:solidFill>
                  <a:schemeClr val="tx2">
                    <a:lumMod val="75000"/>
                  </a:schemeClr>
                </a:solidFill>
              </a:rPr>
              <a:t>Attainable &amp; Affordable Housing</a:t>
            </a:r>
          </a:p>
        </p:txBody>
      </p:sp>
      <p:pic>
        <p:nvPicPr>
          <p:cNvPr id="4" name="Picture 3">
            <a:extLst>
              <a:ext uri="{FF2B5EF4-FFF2-40B4-BE49-F238E27FC236}">
                <a16:creationId xmlns:a16="http://schemas.microsoft.com/office/drawing/2014/main" id="{0D38BBC7-0734-4F4D-9970-D090C11C28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347399"/>
            <a:ext cx="1566930" cy="997478"/>
          </a:xfrm>
          <a:prstGeom prst="rect">
            <a:avLst/>
          </a:prstGeom>
        </p:spPr>
      </p:pic>
      <p:pic>
        <p:nvPicPr>
          <p:cNvPr id="5" name="Picture 4">
            <a:extLst>
              <a:ext uri="{FF2B5EF4-FFF2-40B4-BE49-F238E27FC236}">
                <a16:creationId xmlns:a16="http://schemas.microsoft.com/office/drawing/2014/main" id="{C00BFD00-A763-4820-B5EF-E951C24115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670" y="367200"/>
            <a:ext cx="1566930" cy="957875"/>
          </a:xfrm>
          <a:prstGeom prst="rect">
            <a:avLst/>
          </a:prstGeom>
        </p:spPr>
      </p:pic>
      <p:pic>
        <p:nvPicPr>
          <p:cNvPr id="15" name="Picture 14">
            <a:extLst>
              <a:ext uri="{FF2B5EF4-FFF2-40B4-BE49-F238E27FC236}">
                <a16:creationId xmlns:a16="http://schemas.microsoft.com/office/drawing/2014/main" id="{4F01977C-DF9A-F731-09C6-7A74887865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822" y="2362200"/>
            <a:ext cx="7339177" cy="3581400"/>
          </a:xfrm>
          <a:prstGeom prst="rect">
            <a:avLst/>
          </a:prstGeom>
        </p:spPr>
      </p:pic>
    </p:spTree>
    <p:extLst>
      <p:ext uri="{BB962C8B-B14F-4D97-AF65-F5344CB8AC3E}">
        <p14:creationId xmlns:p14="http://schemas.microsoft.com/office/powerpoint/2010/main" val="2838618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50000"/>
            </a:schemeClr>
          </a:solidFill>
        </p:spPr>
        <p:txBody>
          <a:bodyPr/>
          <a:lstStyle/>
          <a:p>
            <a:r>
              <a:rPr lang="en-US" dirty="0">
                <a:solidFill>
                  <a:schemeClr val="bg1"/>
                </a:solidFill>
              </a:rPr>
              <a:t>Forecast 3-Year Plan</a:t>
            </a:r>
          </a:p>
        </p:txBody>
      </p:sp>
      <p:sp>
        <p:nvSpPr>
          <p:cNvPr id="3" name="Content Placeholder 2"/>
          <p:cNvSpPr>
            <a:spLocks noGrp="1"/>
          </p:cNvSpPr>
          <p:nvPr>
            <p:ph idx="1"/>
          </p:nvPr>
        </p:nvSpPr>
        <p:spPr>
          <a:xfrm>
            <a:off x="457200" y="1371600"/>
            <a:ext cx="8229600" cy="5334000"/>
          </a:xfrm>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path path="circle">
              <a:fillToRect l="100000" t="100000"/>
            </a:path>
            <a:tileRect r="-100000" b="-100000"/>
          </a:gradFill>
        </p:spPr>
        <p:txBody>
          <a:bodyPr>
            <a:normAutofit/>
          </a:bodyPr>
          <a:lstStyle/>
          <a:p>
            <a:pPr marL="0" indent="0">
              <a:buNone/>
            </a:pPr>
            <a:r>
              <a:rPr lang="en-US" sz="2500" dirty="0">
                <a:solidFill>
                  <a:schemeClr val="tx2">
                    <a:lumMod val="75000"/>
                  </a:schemeClr>
                </a:solidFill>
              </a:rPr>
              <a:t>Sustainable Infrastructure</a:t>
            </a:r>
          </a:p>
        </p:txBody>
      </p:sp>
      <p:pic>
        <p:nvPicPr>
          <p:cNvPr id="4" name="Picture 3">
            <a:extLst>
              <a:ext uri="{FF2B5EF4-FFF2-40B4-BE49-F238E27FC236}">
                <a16:creationId xmlns:a16="http://schemas.microsoft.com/office/drawing/2014/main" id="{0D38BBC7-0734-4F4D-9970-D090C11C28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347399"/>
            <a:ext cx="1566930" cy="997478"/>
          </a:xfrm>
          <a:prstGeom prst="rect">
            <a:avLst/>
          </a:prstGeom>
        </p:spPr>
      </p:pic>
      <p:pic>
        <p:nvPicPr>
          <p:cNvPr id="5" name="Picture 4">
            <a:extLst>
              <a:ext uri="{FF2B5EF4-FFF2-40B4-BE49-F238E27FC236}">
                <a16:creationId xmlns:a16="http://schemas.microsoft.com/office/drawing/2014/main" id="{C00BFD00-A763-4820-B5EF-E951C24115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670" y="367200"/>
            <a:ext cx="1566930" cy="957875"/>
          </a:xfrm>
          <a:prstGeom prst="rect">
            <a:avLst/>
          </a:prstGeom>
        </p:spPr>
      </p:pic>
      <p:pic>
        <p:nvPicPr>
          <p:cNvPr id="7" name="Picture 6">
            <a:extLst>
              <a:ext uri="{FF2B5EF4-FFF2-40B4-BE49-F238E27FC236}">
                <a16:creationId xmlns:a16="http://schemas.microsoft.com/office/drawing/2014/main" id="{7A5BC4C7-68CE-9B37-1B04-27F3588EB6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982300"/>
            <a:ext cx="6781800" cy="4508500"/>
          </a:xfrm>
          <a:prstGeom prst="rect">
            <a:avLst/>
          </a:prstGeom>
        </p:spPr>
      </p:pic>
    </p:spTree>
    <p:extLst>
      <p:ext uri="{BB962C8B-B14F-4D97-AF65-F5344CB8AC3E}">
        <p14:creationId xmlns:p14="http://schemas.microsoft.com/office/powerpoint/2010/main" val="176628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50000"/>
            </a:schemeClr>
          </a:solidFill>
        </p:spPr>
        <p:txBody>
          <a:bodyPr/>
          <a:lstStyle/>
          <a:p>
            <a:r>
              <a:rPr lang="en-US" dirty="0">
                <a:solidFill>
                  <a:schemeClr val="bg1"/>
                </a:solidFill>
              </a:rPr>
              <a:t>Forecast 3-Year Plan</a:t>
            </a:r>
          </a:p>
        </p:txBody>
      </p:sp>
      <p:sp>
        <p:nvSpPr>
          <p:cNvPr id="3" name="Content Placeholder 2"/>
          <p:cNvSpPr>
            <a:spLocks noGrp="1"/>
          </p:cNvSpPr>
          <p:nvPr>
            <p:ph idx="1"/>
          </p:nvPr>
        </p:nvSpPr>
        <p:spPr>
          <a:xfrm>
            <a:off x="457200" y="1371600"/>
            <a:ext cx="8229600" cy="5334000"/>
          </a:xfrm>
          <a:gradFill flip="none" rotWithShape="1">
            <a:gsLst>
              <a:gs pos="0">
                <a:schemeClr val="tx2">
                  <a:lumMod val="20000"/>
                  <a:lumOff val="80000"/>
                  <a:shade val="30000"/>
                  <a:satMod val="115000"/>
                </a:schemeClr>
              </a:gs>
              <a:gs pos="50000">
                <a:schemeClr val="tx2">
                  <a:lumMod val="20000"/>
                  <a:lumOff val="80000"/>
                  <a:shade val="67500"/>
                  <a:satMod val="115000"/>
                </a:schemeClr>
              </a:gs>
              <a:gs pos="100000">
                <a:schemeClr val="tx2">
                  <a:lumMod val="20000"/>
                  <a:lumOff val="80000"/>
                  <a:shade val="100000"/>
                  <a:satMod val="115000"/>
                </a:schemeClr>
              </a:gs>
            </a:gsLst>
            <a:path path="circle">
              <a:fillToRect l="100000" t="100000"/>
            </a:path>
            <a:tileRect r="-100000" b="-100000"/>
          </a:gradFill>
        </p:spPr>
        <p:txBody>
          <a:bodyPr>
            <a:normAutofit/>
          </a:bodyPr>
          <a:lstStyle/>
          <a:p>
            <a:pPr marL="0" indent="0">
              <a:buNone/>
            </a:pPr>
            <a:r>
              <a:rPr lang="en-US" sz="2500" dirty="0">
                <a:solidFill>
                  <a:schemeClr val="tx2">
                    <a:lumMod val="75000"/>
                  </a:schemeClr>
                </a:solidFill>
              </a:rPr>
              <a:t>Economic Development</a:t>
            </a:r>
          </a:p>
        </p:txBody>
      </p:sp>
      <p:pic>
        <p:nvPicPr>
          <p:cNvPr id="4" name="Picture 3">
            <a:extLst>
              <a:ext uri="{FF2B5EF4-FFF2-40B4-BE49-F238E27FC236}">
                <a16:creationId xmlns:a16="http://schemas.microsoft.com/office/drawing/2014/main" id="{0D38BBC7-0734-4F4D-9970-D090C11C28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0" y="347399"/>
            <a:ext cx="1566930" cy="997478"/>
          </a:xfrm>
          <a:prstGeom prst="rect">
            <a:avLst/>
          </a:prstGeom>
        </p:spPr>
      </p:pic>
      <p:pic>
        <p:nvPicPr>
          <p:cNvPr id="5" name="Picture 4">
            <a:extLst>
              <a:ext uri="{FF2B5EF4-FFF2-40B4-BE49-F238E27FC236}">
                <a16:creationId xmlns:a16="http://schemas.microsoft.com/office/drawing/2014/main" id="{C00BFD00-A763-4820-B5EF-E951C24115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670" y="367200"/>
            <a:ext cx="1566930" cy="957875"/>
          </a:xfrm>
          <a:prstGeom prst="rect">
            <a:avLst/>
          </a:prstGeom>
        </p:spPr>
      </p:pic>
      <p:pic>
        <p:nvPicPr>
          <p:cNvPr id="7" name="Picture 6">
            <a:extLst>
              <a:ext uri="{FF2B5EF4-FFF2-40B4-BE49-F238E27FC236}">
                <a16:creationId xmlns:a16="http://schemas.microsoft.com/office/drawing/2014/main" id="{BDB2E4C5-95BB-6D3C-5AAA-CC0A1AE1C9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891368"/>
            <a:ext cx="6477000" cy="4572000"/>
          </a:xfrm>
          <a:prstGeom prst="rect">
            <a:avLst/>
          </a:prstGeom>
        </p:spPr>
      </p:pic>
    </p:spTree>
    <p:extLst>
      <p:ext uri="{BB962C8B-B14F-4D97-AF65-F5344CB8AC3E}">
        <p14:creationId xmlns:p14="http://schemas.microsoft.com/office/powerpoint/2010/main" val="1512716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5848</TotalTime>
  <Words>973</Words>
  <Application>Microsoft Office PowerPoint</Application>
  <PresentationFormat>On-screen Show (4:3)</PresentationFormat>
  <Paragraphs>180</Paragraphs>
  <Slides>31</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Times New Roman</vt:lpstr>
      <vt:lpstr>Office Theme</vt:lpstr>
      <vt:lpstr>Commissioners Vision </vt:lpstr>
      <vt:lpstr>Welcome</vt:lpstr>
      <vt:lpstr>Introductions</vt:lpstr>
      <vt:lpstr>Introductions</vt:lpstr>
      <vt:lpstr>Purpose</vt:lpstr>
      <vt:lpstr>Commissioner’s 3-Year Plan</vt:lpstr>
      <vt:lpstr>Forecast 3-Year Plan</vt:lpstr>
      <vt:lpstr>Forecast 3-Year Plan</vt:lpstr>
      <vt:lpstr>Forecast 3-Year Plan</vt:lpstr>
      <vt:lpstr>Forecast 3-Year Plan</vt:lpstr>
      <vt:lpstr>Forecast 3-Year Plan</vt:lpstr>
      <vt:lpstr>Forecast 5-Year Plan</vt:lpstr>
      <vt:lpstr>Forecast 5-Year Plan</vt:lpstr>
      <vt:lpstr>Forecast 5-Year Plan</vt:lpstr>
      <vt:lpstr>Forecast 5-Year Plan</vt:lpstr>
      <vt:lpstr>Forecast 5-Year Plan</vt:lpstr>
      <vt:lpstr>Forecast 5-Year Plan</vt:lpstr>
      <vt:lpstr>City Alignment</vt:lpstr>
      <vt:lpstr>Previous Tabled Vision</vt:lpstr>
      <vt:lpstr>Organizational Chart</vt:lpstr>
      <vt:lpstr>GOAL SETTING</vt:lpstr>
      <vt:lpstr>RANK ITEMS OF IMPORTANCE  </vt:lpstr>
      <vt:lpstr>RANK ITEMS OF IMPORTANCE CONT’D  </vt:lpstr>
      <vt:lpstr>VISION AND VALUES  </vt:lpstr>
      <vt:lpstr>PURPOSE  </vt:lpstr>
      <vt:lpstr>OUR MISSION  </vt:lpstr>
      <vt:lpstr>COMMISSIONERS MISSION  </vt:lpstr>
      <vt:lpstr>OUR VISION  </vt:lpstr>
      <vt:lpstr>OUR CORE VALUES  </vt:lpstr>
      <vt:lpstr>Next Steps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Mid-year Budget Review</dc:title>
  <dc:creator>Office</dc:creator>
  <cp:lastModifiedBy>Tijauna Warner</cp:lastModifiedBy>
  <cp:revision>73</cp:revision>
  <cp:lastPrinted>2021-07-06T20:18:50Z</cp:lastPrinted>
  <dcterms:created xsi:type="dcterms:W3CDTF">2019-03-29T16:47:27Z</dcterms:created>
  <dcterms:modified xsi:type="dcterms:W3CDTF">2023-05-19T13:41:07Z</dcterms:modified>
</cp:coreProperties>
</file>